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8"/>
  </p:handoutMasterIdLst>
  <p:sldIdLst>
    <p:sldId id="256" r:id="rId2"/>
    <p:sldId id="261" r:id="rId3"/>
    <p:sldId id="263" r:id="rId4"/>
    <p:sldId id="262" r:id="rId5"/>
    <p:sldId id="260" r:id="rId6"/>
    <p:sldId id="264" r:id="rId7"/>
    <p:sldId id="266" r:id="rId8"/>
    <p:sldId id="267" r:id="rId9"/>
    <p:sldId id="268" r:id="rId10"/>
    <p:sldId id="272" r:id="rId11"/>
    <p:sldId id="269" r:id="rId12"/>
    <p:sldId id="270" r:id="rId13"/>
    <p:sldId id="271" r:id="rId14"/>
    <p:sldId id="273" r:id="rId15"/>
    <p:sldId id="274" r:id="rId16"/>
    <p:sldId id="275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EF5A0"/>
    <a:srgbClr val="213969"/>
    <a:srgbClr val="332319"/>
    <a:srgbClr val="173A8D"/>
    <a:srgbClr val="003374"/>
    <a:srgbClr val="C9A093"/>
    <a:srgbClr val="F1F1F1"/>
    <a:srgbClr val="385592"/>
    <a:srgbClr val="3A58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7" d="100"/>
          <a:sy n="87" d="100"/>
        </p:scale>
        <p:origin x="509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3804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2DD1C9-4BB6-422A-8F34-C157EA500BD9}" type="datetimeFigureOut">
              <a:rPr lang="en-US" smtClean="0"/>
              <a:pPr/>
              <a:t>8/29/2017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A997E4-EE34-411C-9FF1-22B934EF533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4113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8/29/2017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0845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8/29/2017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725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8/29/2017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2581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8/29/2017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0949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8/29/2017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94675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8/29/2017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750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8/29/2017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81377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8/29/2017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867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8/29/2017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246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8/29/2017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897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8/29/2017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639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00"/>
          <a:stretch/>
        </p:blipFill>
        <p:spPr>
          <a:xfrm>
            <a:off x="0" y="0"/>
            <a:ext cx="8458200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5459" y="1465729"/>
            <a:ext cx="7869891" cy="47112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BD9794-A4CC-42D0-9A65-24C6B9EF4076}" type="datetimeFigureOut">
              <a:rPr lang="en-US" smtClean="0"/>
              <a:pPr/>
              <a:t>8/29/2017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8906" y="1"/>
            <a:ext cx="7839635" cy="13377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23321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pandia.ru/text/category/8_fevralya/" TargetMode="External"/><Relationship Id="rId2" Type="http://schemas.openxmlformats.org/officeDocument/2006/relationships/hyperlink" Target="mailto:mon-konkurs.crpo@mail.ru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fumo-spo.ru/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ctrTitle"/>
          </p:nvPr>
        </p:nvSpPr>
        <p:spPr>
          <a:xfrm>
            <a:off x="348019" y="546847"/>
            <a:ext cx="5111487" cy="3227294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КОНКУРС </a:t>
            </a:r>
            <a:br>
              <a:rPr lang="ru-RU" sz="3200" b="1" dirty="0">
                <a:solidFill>
                  <a:srgbClr val="C00000"/>
                </a:solidFill>
              </a:rPr>
            </a:br>
            <a:r>
              <a:rPr lang="ru-RU" sz="3200" b="1" dirty="0">
                <a:solidFill>
                  <a:srgbClr val="C00000"/>
                </a:solidFill>
              </a:rPr>
              <a:t>«ЛУЧШИЕ ПРАКТИКИ МЕТОДИЧЕСКИХ РАЗРАБОТОК 2017 ДЛЯ СИСТЕМЫ СРЕДНЕГО ПРОФЕССИОНАЛЬНОГО ОБРАЗОВАНИЯ»</a:t>
            </a:r>
            <a:endParaRPr lang="en-US" sz="3200" b="1" spc="50" dirty="0">
              <a:ln w="11430"/>
              <a:solidFill>
                <a:srgbClr val="C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806521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0C6A9E-E078-42EB-A5C9-AC9E6183D7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ЗАЯВКА НА УЧАСТИЕ В КОНКУРС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4F9C636-3810-4C1D-A5C6-CDD6E85B9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46385" y="975946"/>
            <a:ext cx="6989884" cy="5794131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ru-RU" dirty="0"/>
              <a:t> </a:t>
            </a:r>
          </a:p>
          <a:p>
            <a:r>
              <a:rPr lang="ru-RU" dirty="0"/>
              <a:t>1. ФИО автора (</a:t>
            </a:r>
            <a:r>
              <a:rPr lang="ru-RU" dirty="0" err="1"/>
              <a:t>ов</a:t>
            </a:r>
            <a:r>
              <a:rPr lang="ru-RU" dirty="0"/>
              <a:t>) (полностью) _______________________</a:t>
            </a:r>
          </a:p>
          <a:p>
            <a:r>
              <a:rPr lang="ru-RU" dirty="0"/>
              <a:t>2. Образовательная организация____________________________________</a:t>
            </a:r>
          </a:p>
          <a:p>
            <a:r>
              <a:rPr lang="ru-RU" dirty="0"/>
              <a:t>3. Регион образовательной организации_________________________</a:t>
            </a:r>
          </a:p>
          <a:p>
            <a:r>
              <a:rPr lang="ru-RU" dirty="0"/>
              <a:t>4. Должность участника_____________________________</a:t>
            </a:r>
          </a:p>
          <a:p>
            <a:r>
              <a:rPr lang="ru-RU" dirty="0"/>
              <a:t>5. Телефон для связи___________________________</a:t>
            </a:r>
          </a:p>
          <a:p>
            <a:r>
              <a:rPr lang="ru-RU" dirty="0"/>
              <a:t>6. Адрес электронной почты__________________</a:t>
            </a:r>
          </a:p>
          <a:p>
            <a:r>
              <a:rPr lang="ru-RU" dirty="0"/>
              <a:t>7. Номинация __________________________________</a:t>
            </a:r>
          </a:p>
          <a:p>
            <a:r>
              <a:rPr lang="ru-RU" dirty="0"/>
              <a:t>8. Тема учебно-методической разработки___________________________</a:t>
            </a:r>
          </a:p>
          <a:p>
            <a:r>
              <a:rPr lang="ru-RU" dirty="0"/>
              <a:t>9. УГПС ______________________________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Приложения (в виде файлов)</a:t>
            </a:r>
          </a:p>
          <a:p>
            <a:r>
              <a:rPr lang="ru-RU" dirty="0"/>
              <a:t>Презентация на 7 стр. </a:t>
            </a:r>
          </a:p>
          <a:p>
            <a:r>
              <a:rPr lang="ru-RU" dirty="0"/>
              <a:t>Методическая разработка на __ стр.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Я ____________________ согласен на размещение моей учебно-методической разработки в сети Интернет на федеральном сайте ФУМО СПО.</a:t>
            </a:r>
          </a:p>
          <a:p>
            <a:r>
              <a:rPr lang="ru-RU" dirty="0"/>
              <a:t>Ф. И.О. участника      										Подпись</a:t>
            </a:r>
          </a:p>
          <a:p>
            <a:r>
              <a:rPr lang="ru-RU" dirty="0"/>
              <a:t>				Дата </a:t>
            </a:r>
          </a:p>
          <a:p>
            <a:r>
              <a:rPr lang="ru-RU" b="1" i="1" dirty="0"/>
              <a:t>В случае наличия нескольких авторов у одной разработки, необходимо разрешение на публикацию в сети Интернет от каждого из них.</a:t>
            </a:r>
            <a:endParaRPr lang="ru-RU" dirty="0"/>
          </a:p>
          <a:p>
            <a:r>
              <a:rPr lang="ru-RU" b="1" i="1" dirty="0"/>
              <a:t>Заявка отправляется в отсканированном виде.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433711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44CB2E-0EDF-4D15-9AEC-A28859FCD9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Требования к конкурсным материалам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2752BDD-3F9E-4D76-9321-BA65F3F7FB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7539" y="1465728"/>
            <a:ext cx="8238392" cy="5216425"/>
          </a:xfrm>
        </p:spPr>
        <p:txBody>
          <a:bodyPr>
            <a:normAutofit fontScale="92500"/>
          </a:bodyPr>
          <a:lstStyle/>
          <a:p>
            <a:pPr algn="just"/>
            <a:r>
              <a:rPr lang="ru-RU" dirty="0"/>
              <a:t>Материалы предоставляются в электронном виде (файлов в формате </a:t>
            </a:r>
            <a:r>
              <a:rPr lang="en-US" dirty="0"/>
              <a:t>Word)</a:t>
            </a:r>
            <a:r>
              <a:rPr lang="ru-RU" dirty="0"/>
              <a:t>. Параметры страницы: шрифт </a:t>
            </a:r>
            <a:r>
              <a:rPr lang="ru-RU" dirty="0" err="1"/>
              <a:t>Times</a:t>
            </a:r>
            <a:r>
              <a:rPr lang="ru-RU" dirty="0"/>
              <a:t> </a:t>
            </a:r>
            <a:r>
              <a:rPr lang="ru-RU" dirty="0" err="1"/>
              <a:t>New</a:t>
            </a:r>
            <a:r>
              <a:rPr lang="ru-RU" dirty="0"/>
              <a:t> </a:t>
            </a:r>
            <a:r>
              <a:rPr lang="ru-RU" dirty="0" err="1"/>
              <a:t>Roman</a:t>
            </a:r>
            <a:r>
              <a:rPr lang="ru-RU" dirty="0"/>
              <a:t>, размер шрифта 12, межстрочный интервал 1,5, красная строка 1,25 см, отступы со всех сторон по 2,5 см. Выравнивание основного текста по ширине. Обязательна нумерация страниц (внизу, от центра). </a:t>
            </a:r>
          </a:p>
          <a:p>
            <a:pPr lvl="2" algn="just"/>
            <a:r>
              <a:rPr lang="ru-RU" sz="2800" dirty="0"/>
              <a:t>Название печатается заглавными буквами, полужирным шрифтом, по центру. Под названием указываются фамилии авторов, город, место работы, курсивом, выравнивание по правому краю.</a:t>
            </a:r>
          </a:p>
          <a:p>
            <a:pPr lvl="2" algn="just"/>
            <a:r>
              <a:rPr lang="ru-RU" sz="2800" dirty="0"/>
              <a:t>Объем методической разработки не менее 24 стр.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778153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1C5E47-4EC6-4E80-91A3-78C2960ADF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906" y="1"/>
            <a:ext cx="7839635" cy="1019907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Примерная структура конкурсной работы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9F62183-EF5A-480A-A10E-D1654BA099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5459" y="1019908"/>
            <a:ext cx="7869891" cy="5706207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/>
              <a:t>1.  </a:t>
            </a:r>
            <a:r>
              <a:rPr lang="ru-RU" sz="2600" b="1" dirty="0"/>
              <a:t>Титульный лист (</a:t>
            </a:r>
            <a:r>
              <a:rPr lang="ru-RU" sz="2600" dirty="0"/>
              <a:t>наименование, тема; автор; укрупненная группа к которой относится разработка)</a:t>
            </a:r>
          </a:p>
          <a:p>
            <a:r>
              <a:rPr lang="ru-RU" sz="2600" b="1" dirty="0"/>
              <a:t>2.  Пояснительная записка (1-2 стр.) включающая</a:t>
            </a:r>
            <a:endParaRPr lang="ru-RU" sz="2600" dirty="0"/>
          </a:p>
          <a:p>
            <a:r>
              <a:rPr lang="ru-RU" sz="2600" b="1" dirty="0"/>
              <a:t>2.1.</a:t>
            </a:r>
            <a:r>
              <a:rPr lang="ru-RU" sz="2600" dirty="0"/>
              <a:t>  Цели, задачи разработки</a:t>
            </a:r>
          </a:p>
          <a:p>
            <a:r>
              <a:rPr lang="ru-RU" sz="2600" b="1" dirty="0"/>
              <a:t>2.2</a:t>
            </a:r>
            <a:r>
              <a:rPr lang="ru-RU" sz="2600" dirty="0"/>
              <a:t>..  Актуальность</a:t>
            </a:r>
          </a:p>
          <a:p>
            <a:r>
              <a:rPr lang="ru-RU" sz="2600" b="1" dirty="0"/>
              <a:t>2.3.</a:t>
            </a:r>
            <a:r>
              <a:rPr lang="ru-RU" sz="2600" dirty="0"/>
              <a:t> Оригинальность, новизна, преимущества конкурсной работы.</a:t>
            </a:r>
          </a:p>
          <a:p>
            <a:r>
              <a:rPr lang="ru-RU" sz="2600" b="1" dirty="0"/>
              <a:t>2.4. . </a:t>
            </a:r>
            <a:r>
              <a:rPr lang="ru-RU" sz="2600" dirty="0"/>
              <a:t>Практическая значимость разработки для системы СПО с указанием целевой аудитории.</a:t>
            </a:r>
          </a:p>
          <a:p>
            <a:r>
              <a:rPr lang="ru-RU" sz="2600" b="1" dirty="0"/>
              <a:t>2.5.</a:t>
            </a:r>
            <a:r>
              <a:rPr lang="ru-RU" sz="2600" dirty="0"/>
              <a:t> Обоснование соответствия нормативно-правовым актам и готовность к внедрению или степень внедрения в образовательный процесс</a:t>
            </a:r>
            <a:r>
              <a:rPr lang="ru-RU" sz="2600" b="1" dirty="0"/>
              <a:t>.</a:t>
            </a:r>
            <a:endParaRPr lang="ru-RU" sz="2600" dirty="0"/>
          </a:p>
          <a:p>
            <a:pPr lvl="1"/>
            <a:r>
              <a:rPr lang="ru-RU" sz="2600" b="1" dirty="0"/>
              <a:t>3. Основная часть</a:t>
            </a:r>
            <a:r>
              <a:rPr lang="ru-RU" sz="2600" dirty="0"/>
              <a:t>: учебно-методическая разработка по выбранной номинации.</a:t>
            </a:r>
          </a:p>
          <a:p>
            <a:pPr lvl="1"/>
            <a:r>
              <a:rPr lang="ru-RU" sz="2600" dirty="0"/>
              <a:t>Материалы методических разработок должны содержать решения, обеспечивающие качество профессионального образования на уровне современных технологий и международных стандартов для одной из 42 укрупненных групп.</a:t>
            </a:r>
          </a:p>
          <a:p>
            <a:pPr lvl="2"/>
            <a:r>
              <a:rPr lang="ru-RU" sz="2600" b="1" dirty="0"/>
              <a:t>4.	 Выводы.</a:t>
            </a:r>
            <a:endParaRPr lang="ru-RU" sz="2600" dirty="0"/>
          </a:p>
          <a:p>
            <a:pPr lvl="2"/>
            <a:r>
              <a:rPr lang="ru-RU" sz="2600" dirty="0"/>
              <a:t>Описание эффектов, которые получит система СПО от внедрения предлагаемой разработки</a:t>
            </a:r>
          </a:p>
          <a:p>
            <a:pPr lvl="2"/>
            <a:r>
              <a:rPr lang="ru-RU" sz="2600" b="1" dirty="0"/>
              <a:t>Список используемых источников</a:t>
            </a:r>
            <a:endParaRPr lang="ru-RU" sz="2600" dirty="0"/>
          </a:p>
        </p:txBody>
      </p:sp>
    </p:spTree>
    <p:extLst>
      <p:ext uri="{BB962C8B-B14F-4D97-AF65-F5344CB8AC3E}">
        <p14:creationId xmlns:p14="http://schemas.microsoft.com/office/powerpoint/2010/main" val="19283259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25C814D-0E44-4EF9-8601-364B042647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Требования к презентации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4E7EEBA-A9F0-4D49-817E-779D19D28B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ru-RU" dirty="0"/>
              <a:t>Презентация оформляется в формате </a:t>
            </a:r>
            <a:r>
              <a:rPr lang="ru-RU" dirty="0" err="1"/>
              <a:t>Powe</a:t>
            </a:r>
            <a:r>
              <a:rPr lang="en-US" dirty="0" err="1"/>
              <a:t>rPoint</a:t>
            </a:r>
            <a:endParaRPr lang="ru-RU" dirty="0"/>
          </a:p>
          <a:p>
            <a:pPr lvl="0"/>
            <a:r>
              <a:rPr lang="ru-RU" dirty="0"/>
              <a:t>Количество слайдов  - не более 7.</a:t>
            </a:r>
          </a:p>
          <a:p>
            <a:pPr lvl="0"/>
            <a:r>
              <a:rPr lang="ru-RU" dirty="0"/>
              <a:t>В структуре презентации должны быть представлены:</a:t>
            </a:r>
          </a:p>
          <a:p>
            <a:pPr lvl="1"/>
            <a:r>
              <a:rPr lang="ru-RU" dirty="0"/>
              <a:t>наименование работы и список авторов; </a:t>
            </a:r>
          </a:p>
          <a:p>
            <a:pPr lvl="1"/>
            <a:r>
              <a:rPr lang="ru-RU" dirty="0"/>
              <a:t>актуальность и новизна данной работы; </a:t>
            </a:r>
          </a:p>
          <a:p>
            <a:pPr lvl="1"/>
            <a:r>
              <a:rPr lang="ru-RU" dirty="0"/>
              <a:t>нормативно-правовое основание для её создания; </a:t>
            </a:r>
          </a:p>
          <a:p>
            <a:pPr lvl="1"/>
            <a:r>
              <a:rPr lang="ru-RU" dirty="0"/>
              <a:t>практическая значимость работы и целевой аудитории пользователей; </a:t>
            </a:r>
          </a:p>
          <a:p>
            <a:pPr lvl="1"/>
            <a:r>
              <a:rPr lang="ru-RU" dirty="0"/>
              <a:t>оценка широты возможностей внедрения работы; </a:t>
            </a:r>
          </a:p>
          <a:p>
            <a:pPr lvl="1"/>
            <a:r>
              <a:rPr lang="ru-RU" dirty="0"/>
              <a:t>основные положения разработки; </a:t>
            </a:r>
          </a:p>
          <a:p>
            <a:pPr lvl="1"/>
            <a:r>
              <a:rPr lang="ru-RU" dirty="0"/>
              <a:t>выводы с описанием эффектов, которые получит система СПО от внедрения.</a:t>
            </a:r>
          </a:p>
          <a:p>
            <a:r>
              <a:rPr lang="ru-RU" b="1" dirty="0"/>
              <a:t> </a:t>
            </a:r>
            <a:endParaRPr lang="ru-RU" dirty="0"/>
          </a:p>
          <a:p>
            <a:br>
              <a:rPr lang="ru-RU" b="1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571884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B44ECE-6B2C-4DB8-BB6D-2FFC9EAE31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8508" y="1"/>
            <a:ext cx="7250033" cy="1337732"/>
          </a:xfrm>
        </p:spPr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Оргкомитет конкурса</a:t>
            </a: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57D1A91E-3610-4098-A707-F98F25D314B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51944634"/>
              </p:ext>
            </p:extLst>
          </p:nvPr>
        </p:nvGraphicFramePr>
        <p:xfrm>
          <a:off x="2275971" y="1465263"/>
          <a:ext cx="4795676" cy="471170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62986">
                  <a:extLst>
                    <a:ext uri="{9D8B030D-6E8A-4147-A177-3AD203B41FA5}">
                      <a16:colId xmlns:a16="http://schemas.microsoft.com/office/drawing/2014/main" val="2824739561"/>
                    </a:ext>
                  </a:extLst>
                </a:gridCol>
                <a:gridCol w="1554322">
                  <a:extLst>
                    <a:ext uri="{9D8B030D-6E8A-4147-A177-3AD203B41FA5}">
                      <a16:colId xmlns:a16="http://schemas.microsoft.com/office/drawing/2014/main" val="3374118758"/>
                    </a:ext>
                  </a:extLst>
                </a:gridCol>
                <a:gridCol w="2778368">
                  <a:extLst>
                    <a:ext uri="{9D8B030D-6E8A-4147-A177-3AD203B41FA5}">
                      <a16:colId xmlns:a16="http://schemas.microsoft.com/office/drawing/2014/main" val="2918361933"/>
                    </a:ext>
                  </a:extLst>
                </a:gridCol>
              </a:tblGrid>
              <a:tr h="30398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100">
                          <a:effectLst/>
                        </a:rPr>
                        <a:t>№ п/п</a:t>
                      </a:r>
                      <a:endParaRPr lang="ru-RU" sz="900" kern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3261" marR="5326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100">
                          <a:effectLst/>
                        </a:rPr>
                        <a:t>Ф.И.О.</a:t>
                      </a:r>
                      <a:endParaRPr lang="ru-RU" sz="900" kern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3261" marR="5326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100">
                          <a:effectLst/>
                        </a:rPr>
                        <a:t>Место работы, должность</a:t>
                      </a:r>
                      <a:endParaRPr lang="ru-RU" sz="900" kern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3261" marR="53261" marT="0" marB="0"/>
                </a:tc>
                <a:extLst>
                  <a:ext uri="{0D108BD9-81ED-4DB2-BD59-A6C34878D82A}">
                    <a16:rowId xmlns:a16="http://schemas.microsoft.com/office/drawing/2014/main" val="1419057454"/>
                  </a:ext>
                </a:extLst>
              </a:tr>
              <a:tr h="7599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100">
                          <a:effectLst/>
                        </a:rPr>
                        <a:t>1.</a:t>
                      </a:r>
                      <a:endParaRPr lang="ru-RU" sz="900" kern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3261" marR="532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100">
                          <a:effectLst/>
                        </a:rPr>
                        <a:t>Николаенко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100">
                          <a:effectLst/>
                        </a:rPr>
                        <a:t>Андрей Владимирович,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100">
                          <a:effectLst/>
                        </a:rPr>
                        <a:t>сопредседатель оргкомитета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100">
                          <a:effectLst/>
                        </a:rPr>
                        <a:t> </a:t>
                      </a:r>
                      <a:endParaRPr lang="ru-RU" sz="900" kern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3261" marR="532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100">
                          <a:effectLst/>
                        </a:rPr>
                        <a:t>ректор Московского политехнического университета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100">
                          <a:effectLst/>
                        </a:rPr>
                        <a:t> </a:t>
                      </a:r>
                      <a:endParaRPr lang="ru-RU" sz="900" kern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3261" marR="53261" marT="0" marB="0"/>
                </a:tc>
                <a:extLst>
                  <a:ext uri="{0D108BD9-81ED-4DB2-BD59-A6C34878D82A}">
                    <a16:rowId xmlns:a16="http://schemas.microsoft.com/office/drawing/2014/main" val="4269305277"/>
                  </a:ext>
                </a:extLst>
              </a:tr>
              <a:tr h="7599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100">
                          <a:effectLst/>
                        </a:rPr>
                        <a:t>2.</a:t>
                      </a:r>
                      <a:endParaRPr lang="ru-RU" sz="900" kern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3261" marR="532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100" dirty="0" err="1">
                          <a:effectLst/>
                        </a:rPr>
                        <a:t>Черноскутова</a:t>
                      </a:r>
                      <a:endParaRPr lang="ru-RU" sz="900" kern="1100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100" dirty="0">
                          <a:effectLst/>
                        </a:rPr>
                        <a:t>Инна Анатольевна,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100" dirty="0">
                          <a:effectLst/>
                        </a:rPr>
                        <a:t>сопредседатель оргкомитета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100" dirty="0">
                          <a:effectLst/>
                        </a:rPr>
                        <a:t> </a:t>
                      </a:r>
                      <a:endParaRPr lang="ru-RU" sz="900" kern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3261" marR="532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100" dirty="0">
                          <a:effectLst/>
                        </a:rPr>
                        <a:t>врио директора Департамента государственной политики в сфере подготовки рабочих кадров и ДПО Минобрнауки России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100" dirty="0">
                          <a:effectLst/>
                        </a:rPr>
                        <a:t> </a:t>
                      </a:r>
                      <a:endParaRPr lang="ru-RU" sz="900" kern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3261" marR="53261" marT="0" marB="0"/>
                </a:tc>
                <a:extLst>
                  <a:ext uri="{0D108BD9-81ED-4DB2-BD59-A6C34878D82A}">
                    <a16:rowId xmlns:a16="http://schemas.microsoft.com/office/drawing/2014/main" val="3395241100"/>
                  </a:ext>
                </a:extLst>
              </a:tr>
              <a:tr h="30398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100">
                          <a:effectLst/>
                        </a:rPr>
                        <a:t> </a:t>
                      </a:r>
                      <a:endParaRPr lang="ru-RU" sz="900" kern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3261" marR="532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100">
                          <a:effectLst/>
                        </a:rPr>
                        <a:t>Члены оргкомитета: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100">
                          <a:effectLst/>
                        </a:rPr>
                        <a:t> </a:t>
                      </a:r>
                      <a:endParaRPr lang="ru-RU" sz="900" kern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3261" marR="532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100">
                          <a:effectLst/>
                        </a:rPr>
                        <a:t> </a:t>
                      </a:r>
                      <a:endParaRPr lang="ru-RU" sz="900" kern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3261" marR="53261" marT="0" marB="0"/>
                </a:tc>
                <a:extLst>
                  <a:ext uri="{0D108BD9-81ED-4DB2-BD59-A6C34878D82A}">
                    <a16:rowId xmlns:a16="http://schemas.microsoft.com/office/drawing/2014/main" val="3904159309"/>
                  </a:ext>
                </a:extLst>
              </a:tr>
              <a:tr h="45597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100">
                          <a:effectLst/>
                        </a:rPr>
                        <a:t>3.</a:t>
                      </a:r>
                      <a:endParaRPr lang="ru-RU" sz="900" kern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3261" marR="532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100">
                          <a:effectLst/>
                        </a:rPr>
                        <a:t>Мельниченко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100">
                          <a:effectLst/>
                        </a:rPr>
                        <a:t>Леся Николаевна</a:t>
                      </a:r>
                      <a:endParaRPr lang="ru-RU" sz="900" kern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3261" marR="532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100">
                          <a:effectLst/>
                        </a:rPr>
                        <a:t>ректор ФГАОУ ДПО «Государственный институт новых форм обучения»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100">
                          <a:effectLst/>
                        </a:rPr>
                        <a:t> </a:t>
                      </a:r>
                      <a:endParaRPr lang="ru-RU" sz="900" kern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3261" marR="53261" marT="0" marB="0"/>
                </a:tc>
                <a:extLst>
                  <a:ext uri="{0D108BD9-81ED-4DB2-BD59-A6C34878D82A}">
                    <a16:rowId xmlns:a16="http://schemas.microsoft.com/office/drawing/2014/main" val="3049491369"/>
                  </a:ext>
                </a:extLst>
              </a:tr>
              <a:tr h="6079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100">
                          <a:effectLst/>
                        </a:rPr>
                        <a:t>4.</a:t>
                      </a:r>
                      <a:endParaRPr lang="ru-RU" sz="900" kern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3261" marR="532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100">
                          <a:effectLst/>
                        </a:rPr>
                        <a:t>Овчинников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100">
                          <a:effectLst/>
                        </a:rPr>
                        <a:t>Алексей Юрьевич</a:t>
                      </a:r>
                      <a:endParaRPr lang="ru-RU" sz="900" kern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3261" marR="532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100">
                          <a:effectLst/>
                        </a:rPr>
                        <a:t>начальник Центра развития профессионального образования Московского политехнического университета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100">
                          <a:effectLst/>
                        </a:rPr>
                        <a:t> </a:t>
                      </a:r>
                      <a:endParaRPr lang="ru-RU" sz="900" kern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3261" marR="53261" marT="0" marB="0"/>
                </a:tc>
                <a:extLst>
                  <a:ext uri="{0D108BD9-81ED-4DB2-BD59-A6C34878D82A}">
                    <a16:rowId xmlns:a16="http://schemas.microsoft.com/office/drawing/2014/main" val="594299776"/>
                  </a:ext>
                </a:extLst>
              </a:tr>
              <a:tr h="45597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100">
                          <a:effectLst/>
                        </a:rPr>
                        <a:t>5.</a:t>
                      </a:r>
                      <a:endParaRPr lang="ru-RU" sz="900" kern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3261" marR="532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100">
                          <a:effectLst/>
                        </a:rPr>
                        <a:t>Олейникова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100">
                          <a:effectLst/>
                        </a:rPr>
                        <a:t>Ольга Николаевна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100">
                          <a:effectLst/>
                        </a:rPr>
                        <a:t> </a:t>
                      </a:r>
                      <a:endParaRPr lang="ru-RU" sz="900" kern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3261" marR="532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100">
                          <a:effectLst/>
                        </a:rPr>
                        <a:t>директор АНО «Центр изучения проблем профессионального образования»</a:t>
                      </a:r>
                      <a:endParaRPr lang="ru-RU" sz="900" kern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3261" marR="53261" marT="0" marB="0"/>
                </a:tc>
                <a:extLst>
                  <a:ext uri="{0D108BD9-81ED-4DB2-BD59-A6C34878D82A}">
                    <a16:rowId xmlns:a16="http://schemas.microsoft.com/office/drawing/2014/main" val="3274385103"/>
                  </a:ext>
                </a:extLst>
              </a:tr>
              <a:tr h="45597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100">
                          <a:effectLst/>
                        </a:rPr>
                        <a:t>6.</a:t>
                      </a:r>
                      <a:endParaRPr lang="ru-RU" sz="900" kern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3261" marR="532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100">
                          <a:effectLst/>
                        </a:rPr>
                        <a:t>Уразов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100">
                          <a:effectLst/>
                        </a:rPr>
                        <a:t>Роберт Наилевич</a:t>
                      </a:r>
                      <a:endParaRPr lang="ru-RU" sz="900" kern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3261" marR="532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100">
                          <a:effectLst/>
                        </a:rPr>
                        <a:t>генеральный директор Союза «Молодые профессионалы (Ворлдскиллс Россия)»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100">
                          <a:effectLst/>
                        </a:rPr>
                        <a:t> </a:t>
                      </a:r>
                      <a:endParaRPr lang="ru-RU" sz="900" kern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3261" marR="53261" marT="0" marB="0"/>
                </a:tc>
                <a:extLst>
                  <a:ext uri="{0D108BD9-81ED-4DB2-BD59-A6C34878D82A}">
                    <a16:rowId xmlns:a16="http://schemas.microsoft.com/office/drawing/2014/main" val="2748565517"/>
                  </a:ext>
                </a:extLst>
              </a:tr>
              <a:tr h="6079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100">
                          <a:effectLst/>
                        </a:rPr>
                        <a:t>7.</a:t>
                      </a:r>
                      <a:endParaRPr lang="ru-RU" sz="900" kern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3261" marR="532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100">
                          <a:effectLst/>
                        </a:rPr>
                        <a:t>Царькова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100">
                          <a:effectLst/>
                        </a:rPr>
                        <a:t>Елена Анатольевна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100">
                          <a:effectLst/>
                        </a:rPr>
                        <a:t> </a:t>
                      </a:r>
                      <a:endParaRPr lang="ru-RU" sz="900" kern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3261" marR="532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100" dirty="0">
                          <a:effectLst/>
                        </a:rPr>
                        <a:t>заместитель начальника Центра развития профессионального образования Московского политехнического университета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100" dirty="0">
                          <a:effectLst/>
                        </a:rPr>
                        <a:t> </a:t>
                      </a:r>
                      <a:endParaRPr lang="ru-RU" sz="900" kern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3261" marR="53261" marT="0" marB="0"/>
                </a:tc>
                <a:extLst>
                  <a:ext uri="{0D108BD9-81ED-4DB2-BD59-A6C34878D82A}">
                    <a16:rowId xmlns:a16="http://schemas.microsoft.com/office/drawing/2014/main" val="28234558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30133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409AD0-3F45-4A94-B86D-DBC220D6FE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6623" y="1"/>
            <a:ext cx="7381918" cy="1337732"/>
          </a:xfrm>
        </p:spPr>
        <p:txBody>
          <a:bodyPr>
            <a:normAutofit/>
          </a:bodyPr>
          <a:lstStyle/>
          <a:p>
            <a:r>
              <a:rPr lang="ru-RU" sz="4400" b="1" dirty="0">
                <a:solidFill>
                  <a:srgbClr val="C00000"/>
                </a:solidFill>
              </a:rPr>
              <a:t>Порядок участия в конкурсе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02DEE69-AD51-42CF-A66F-56917CB3E2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Стрелка: пятиугольник 5">
            <a:extLst>
              <a:ext uri="{FF2B5EF4-FFF2-40B4-BE49-F238E27FC236}">
                <a16:creationId xmlns:a16="http://schemas.microsoft.com/office/drawing/2014/main" id="{E4CD6965-2F31-40E7-A0E8-B58FBB7C2232}"/>
              </a:ext>
            </a:extLst>
          </p:cNvPr>
          <p:cNvSpPr/>
          <p:nvPr/>
        </p:nvSpPr>
        <p:spPr>
          <a:xfrm>
            <a:off x="1477106" y="1477107"/>
            <a:ext cx="2558562" cy="1178170"/>
          </a:xfrm>
          <a:prstGeom prst="homePlate">
            <a:avLst/>
          </a:prstGeom>
          <a:solidFill>
            <a:schemeClr val="accent1">
              <a:lumMod val="7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Ознакомление с конкурсной документацией</a:t>
            </a:r>
          </a:p>
        </p:txBody>
      </p:sp>
      <p:sp>
        <p:nvSpPr>
          <p:cNvPr id="7" name="Стрелка: шеврон 6">
            <a:extLst>
              <a:ext uri="{FF2B5EF4-FFF2-40B4-BE49-F238E27FC236}">
                <a16:creationId xmlns:a16="http://schemas.microsoft.com/office/drawing/2014/main" id="{A5802076-EEDE-4189-BBB2-61D8A86E0213}"/>
              </a:ext>
            </a:extLst>
          </p:cNvPr>
          <p:cNvSpPr/>
          <p:nvPr/>
        </p:nvSpPr>
        <p:spPr>
          <a:xfrm>
            <a:off x="3534507" y="1454351"/>
            <a:ext cx="2690446" cy="1189548"/>
          </a:xfrm>
          <a:prstGeom prst="chevron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Выбор номинации для участия</a:t>
            </a:r>
          </a:p>
        </p:txBody>
      </p:sp>
      <p:sp>
        <p:nvSpPr>
          <p:cNvPr id="8" name="Стрелка: шеврон 7">
            <a:extLst>
              <a:ext uri="{FF2B5EF4-FFF2-40B4-BE49-F238E27FC236}">
                <a16:creationId xmlns:a16="http://schemas.microsoft.com/office/drawing/2014/main" id="{B7CF6CFA-0325-485C-B9CA-0BB32BC8992B}"/>
              </a:ext>
            </a:extLst>
          </p:cNvPr>
          <p:cNvSpPr/>
          <p:nvPr/>
        </p:nvSpPr>
        <p:spPr>
          <a:xfrm>
            <a:off x="5824904" y="1424737"/>
            <a:ext cx="2690446" cy="1189548"/>
          </a:xfrm>
          <a:prstGeom prst="chevron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Подготовка заявки, оформление работы, презентации</a:t>
            </a: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2184B658-3468-4FCD-BEEA-991B3BEB7097}"/>
              </a:ext>
            </a:extLst>
          </p:cNvPr>
          <p:cNvSpPr/>
          <p:nvPr/>
        </p:nvSpPr>
        <p:spPr>
          <a:xfrm>
            <a:off x="645459" y="1454351"/>
            <a:ext cx="752518" cy="1189548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/>
              <a:t>подготовительный</a:t>
            </a: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2C852D41-EE22-4A6A-8431-134C8607EF61}"/>
              </a:ext>
            </a:extLst>
          </p:cNvPr>
          <p:cNvSpPr/>
          <p:nvPr/>
        </p:nvSpPr>
        <p:spPr>
          <a:xfrm>
            <a:off x="645459" y="2868610"/>
            <a:ext cx="752518" cy="1189548"/>
          </a:xfrm>
          <a:prstGeom prst="roundRect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/>
              <a:t>организационный</a:t>
            </a:r>
          </a:p>
        </p:txBody>
      </p:sp>
      <p:sp>
        <p:nvSpPr>
          <p:cNvPr id="11" name="Стрелка: пятиугольник 10">
            <a:extLst>
              <a:ext uri="{FF2B5EF4-FFF2-40B4-BE49-F238E27FC236}">
                <a16:creationId xmlns:a16="http://schemas.microsoft.com/office/drawing/2014/main" id="{E77F6BD1-3F61-4A83-8E89-D82A31944CB9}"/>
              </a:ext>
            </a:extLst>
          </p:cNvPr>
          <p:cNvSpPr/>
          <p:nvPr/>
        </p:nvSpPr>
        <p:spPr>
          <a:xfrm>
            <a:off x="1477106" y="2813271"/>
            <a:ext cx="2558562" cy="1178170"/>
          </a:xfrm>
          <a:prstGeom prst="homePlate">
            <a:avLst/>
          </a:prstGeom>
          <a:solidFill>
            <a:schemeClr val="accent4">
              <a:lumMod val="75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Отправка в ФУМО СПО по соответствующей УГ</a:t>
            </a:r>
          </a:p>
        </p:txBody>
      </p:sp>
      <p:sp>
        <p:nvSpPr>
          <p:cNvPr id="13" name="Стрелка: шеврон 12">
            <a:extLst>
              <a:ext uri="{FF2B5EF4-FFF2-40B4-BE49-F238E27FC236}">
                <a16:creationId xmlns:a16="http://schemas.microsoft.com/office/drawing/2014/main" id="{4269F02B-07FE-4F9A-8764-222068AA78A9}"/>
              </a:ext>
            </a:extLst>
          </p:cNvPr>
          <p:cNvSpPr/>
          <p:nvPr/>
        </p:nvSpPr>
        <p:spPr>
          <a:xfrm>
            <a:off x="3534507" y="2824649"/>
            <a:ext cx="2690446" cy="1189548"/>
          </a:xfrm>
          <a:prstGeom prst="chevron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>
                <a:solidFill>
                  <a:schemeClr val="tx1"/>
                </a:solidFill>
              </a:rPr>
              <a:t>Рассмотре-ние</a:t>
            </a:r>
            <a:r>
              <a:rPr lang="ru-RU" dirty="0">
                <a:solidFill>
                  <a:schemeClr val="tx1"/>
                </a:solidFill>
              </a:rPr>
              <a:t> заявки и работы ЭГ ФУМО</a:t>
            </a:r>
          </a:p>
        </p:txBody>
      </p:sp>
      <p:sp>
        <p:nvSpPr>
          <p:cNvPr id="14" name="Стрелка: шеврон 13">
            <a:extLst>
              <a:ext uri="{FF2B5EF4-FFF2-40B4-BE49-F238E27FC236}">
                <a16:creationId xmlns:a16="http://schemas.microsoft.com/office/drawing/2014/main" id="{5665482D-9890-419D-9E50-860A63D239F1}"/>
              </a:ext>
            </a:extLst>
          </p:cNvPr>
          <p:cNvSpPr/>
          <p:nvPr/>
        </p:nvSpPr>
        <p:spPr>
          <a:xfrm>
            <a:off x="5824904" y="1477107"/>
            <a:ext cx="2690446" cy="1189548"/>
          </a:xfrm>
          <a:prstGeom prst="chevron">
            <a:avLst/>
          </a:prstGeom>
          <a:solidFill>
            <a:schemeClr val="accent1">
              <a:lumMod val="60000"/>
              <a:lumOff val="4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Подготовка заявки, оформление работы, презентации</a:t>
            </a:r>
          </a:p>
        </p:txBody>
      </p:sp>
      <p:sp>
        <p:nvSpPr>
          <p:cNvPr id="16" name="Стрелка: шеврон 15">
            <a:extLst>
              <a:ext uri="{FF2B5EF4-FFF2-40B4-BE49-F238E27FC236}">
                <a16:creationId xmlns:a16="http://schemas.microsoft.com/office/drawing/2014/main" id="{FB9F9A7B-BE71-4DC5-9516-BF3BB0097554}"/>
              </a:ext>
            </a:extLst>
          </p:cNvPr>
          <p:cNvSpPr/>
          <p:nvPr/>
        </p:nvSpPr>
        <p:spPr>
          <a:xfrm>
            <a:off x="5808095" y="2858132"/>
            <a:ext cx="2690446" cy="1189548"/>
          </a:xfrm>
          <a:prstGeom prst="chevron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Выбор номинации для участия</a:t>
            </a:r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id="{C712CC2B-E9CE-48E1-96A0-61AFFD521159}"/>
              </a:ext>
            </a:extLst>
          </p:cNvPr>
          <p:cNvSpPr/>
          <p:nvPr/>
        </p:nvSpPr>
        <p:spPr>
          <a:xfrm>
            <a:off x="675453" y="4186154"/>
            <a:ext cx="752518" cy="1189548"/>
          </a:xfrm>
          <a:prstGeom prst="roundRect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err="1"/>
              <a:t>Экспер-тный</a:t>
            </a:r>
            <a:endParaRPr lang="ru-RU" dirty="0"/>
          </a:p>
        </p:txBody>
      </p:sp>
      <p:sp>
        <p:nvSpPr>
          <p:cNvPr id="18" name="Стрелка: пятиугольник 17">
            <a:extLst>
              <a:ext uri="{FF2B5EF4-FFF2-40B4-BE49-F238E27FC236}">
                <a16:creationId xmlns:a16="http://schemas.microsoft.com/office/drawing/2014/main" id="{66B397BC-8EFB-4D5A-9A5D-C2C55F6AA0C7}"/>
              </a:ext>
            </a:extLst>
          </p:cNvPr>
          <p:cNvSpPr/>
          <p:nvPr/>
        </p:nvSpPr>
        <p:spPr>
          <a:xfrm>
            <a:off x="1477106" y="4197532"/>
            <a:ext cx="2558562" cy="1178170"/>
          </a:xfrm>
          <a:prstGeom prst="homePlate">
            <a:avLst/>
          </a:prstGeom>
          <a:solidFill>
            <a:schemeClr val="accent2">
              <a:lumMod val="75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Отправка работ победителей в экспертный совет конкурса</a:t>
            </a:r>
          </a:p>
        </p:txBody>
      </p:sp>
      <p:sp>
        <p:nvSpPr>
          <p:cNvPr id="19" name="Стрелка: шеврон 18">
            <a:extLst>
              <a:ext uri="{FF2B5EF4-FFF2-40B4-BE49-F238E27FC236}">
                <a16:creationId xmlns:a16="http://schemas.microsoft.com/office/drawing/2014/main" id="{8133E73F-D4CA-4A31-9A4A-0B119204B4B8}"/>
              </a:ext>
            </a:extLst>
          </p:cNvPr>
          <p:cNvSpPr/>
          <p:nvPr/>
        </p:nvSpPr>
        <p:spPr>
          <a:xfrm>
            <a:off x="3585063" y="4187054"/>
            <a:ext cx="2690446" cy="1189548"/>
          </a:xfrm>
          <a:prstGeom prst="chevron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>
                <a:solidFill>
                  <a:schemeClr val="tx1"/>
                </a:solidFill>
              </a:rPr>
              <a:t>Рассмотре-ние</a:t>
            </a:r>
            <a:r>
              <a:rPr lang="ru-RU" dirty="0">
                <a:solidFill>
                  <a:schemeClr val="tx1"/>
                </a:solidFill>
              </a:rPr>
              <a:t> представленных работ</a:t>
            </a:r>
          </a:p>
        </p:txBody>
      </p:sp>
      <p:sp>
        <p:nvSpPr>
          <p:cNvPr id="20" name="Стрелка: шеврон 19">
            <a:extLst>
              <a:ext uri="{FF2B5EF4-FFF2-40B4-BE49-F238E27FC236}">
                <a16:creationId xmlns:a16="http://schemas.microsoft.com/office/drawing/2014/main" id="{E2824A12-50FC-4BA1-AF23-04913FEB446E}"/>
              </a:ext>
            </a:extLst>
          </p:cNvPr>
          <p:cNvSpPr/>
          <p:nvPr/>
        </p:nvSpPr>
        <p:spPr>
          <a:xfrm>
            <a:off x="5808095" y="2836027"/>
            <a:ext cx="2690446" cy="1189548"/>
          </a:xfrm>
          <a:prstGeom prst="chevron">
            <a:avLst/>
          </a:prstGeom>
          <a:solidFill>
            <a:srgbClr val="FEF5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Отбор дипломанта по каждой номинации</a:t>
            </a:r>
          </a:p>
        </p:txBody>
      </p:sp>
      <p:sp>
        <p:nvSpPr>
          <p:cNvPr id="21" name="Стрелка: шеврон 20">
            <a:extLst>
              <a:ext uri="{FF2B5EF4-FFF2-40B4-BE49-F238E27FC236}">
                <a16:creationId xmlns:a16="http://schemas.microsoft.com/office/drawing/2014/main" id="{A3CFC7E6-DEAC-40CD-948A-E847E7B3D032}"/>
              </a:ext>
            </a:extLst>
          </p:cNvPr>
          <p:cNvSpPr/>
          <p:nvPr/>
        </p:nvSpPr>
        <p:spPr>
          <a:xfrm>
            <a:off x="5854898" y="4209159"/>
            <a:ext cx="2690446" cy="1189548"/>
          </a:xfrm>
          <a:prstGeom prst="chevron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Выбор победителей и призеров в каждой номинации</a:t>
            </a:r>
          </a:p>
        </p:txBody>
      </p:sp>
      <p:sp>
        <p:nvSpPr>
          <p:cNvPr id="23" name="Стрелка: пятиугольник 22">
            <a:extLst>
              <a:ext uri="{FF2B5EF4-FFF2-40B4-BE49-F238E27FC236}">
                <a16:creationId xmlns:a16="http://schemas.microsoft.com/office/drawing/2014/main" id="{97352B3E-9F62-49F6-85A0-5FB50880B1AD}"/>
              </a:ext>
            </a:extLst>
          </p:cNvPr>
          <p:cNvSpPr/>
          <p:nvPr/>
        </p:nvSpPr>
        <p:spPr>
          <a:xfrm>
            <a:off x="1477105" y="5515976"/>
            <a:ext cx="3833449" cy="1178170"/>
          </a:xfrm>
          <a:prstGeom prst="homePlate">
            <a:avLst/>
          </a:prstGeom>
          <a:solidFill>
            <a:srgbClr val="FF00FF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Награждение</a:t>
            </a:r>
          </a:p>
        </p:txBody>
      </p:sp>
      <p:sp>
        <p:nvSpPr>
          <p:cNvPr id="25" name="Стрелка: шеврон 24">
            <a:extLst>
              <a:ext uri="{FF2B5EF4-FFF2-40B4-BE49-F238E27FC236}">
                <a16:creationId xmlns:a16="http://schemas.microsoft.com/office/drawing/2014/main" id="{393C2809-30BE-4594-810D-DA8967B06EAC}"/>
              </a:ext>
            </a:extLst>
          </p:cNvPr>
          <p:cNvSpPr/>
          <p:nvPr/>
        </p:nvSpPr>
        <p:spPr>
          <a:xfrm>
            <a:off x="4807582" y="5504598"/>
            <a:ext cx="3737762" cy="1189548"/>
          </a:xfrm>
          <a:prstGeom prst="chevron">
            <a:avLst/>
          </a:prstGeom>
          <a:solidFill>
            <a:srgbClr val="FF00FF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Размещение </a:t>
            </a:r>
            <a:r>
              <a:rPr lang="ru-RU" b="1" dirty="0" err="1">
                <a:solidFill>
                  <a:schemeClr val="tx1"/>
                </a:solidFill>
              </a:rPr>
              <a:t>победившх</a:t>
            </a:r>
            <a:r>
              <a:rPr lang="ru-RU" b="1" dirty="0">
                <a:solidFill>
                  <a:schemeClr val="tx1"/>
                </a:solidFill>
              </a:rPr>
              <a:t> работ на сайте</a:t>
            </a:r>
          </a:p>
        </p:txBody>
      </p:sp>
    </p:spTree>
    <p:extLst>
      <p:ext uri="{BB962C8B-B14F-4D97-AF65-F5344CB8AC3E}">
        <p14:creationId xmlns:p14="http://schemas.microsoft.com/office/powerpoint/2010/main" val="15800659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765032-637F-451F-B819-B7FA367E7A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8DB4806-2299-4EF2-B2E6-CC04DB0EB8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05608" y="1465729"/>
            <a:ext cx="8053753" cy="4711234"/>
          </a:xfrm>
        </p:spPr>
        <p:txBody>
          <a:bodyPr/>
          <a:lstStyle/>
          <a:p>
            <a:endParaRPr lang="ru-RU" dirty="0"/>
          </a:p>
          <a:p>
            <a:endParaRPr lang="ru-RU" dirty="0"/>
          </a:p>
          <a:p>
            <a:r>
              <a:rPr lang="ru-RU" sz="5400" b="1" dirty="0">
                <a:solidFill>
                  <a:srgbClr val="C00000"/>
                </a:solidFill>
              </a:rPr>
              <a:t>Ждем Ваших разработок</a:t>
            </a:r>
          </a:p>
          <a:p>
            <a:endParaRPr lang="ru-RU" sz="5400" b="1" dirty="0">
              <a:solidFill>
                <a:srgbClr val="C00000"/>
              </a:solidFill>
            </a:endParaRPr>
          </a:p>
          <a:p>
            <a:r>
              <a:rPr lang="ru-RU" sz="4800" b="1" dirty="0">
                <a:solidFill>
                  <a:srgbClr val="C00000"/>
                </a:solidFill>
              </a:rPr>
              <a:t>         Надеемся на</a:t>
            </a:r>
          </a:p>
          <a:p>
            <a:pPr marL="0" indent="0">
              <a:buNone/>
            </a:pPr>
            <a:r>
              <a:rPr lang="ru-RU" sz="4800" b="1" dirty="0">
                <a:solidFill>
                  <a:srgbClr val="C00000"/>
                </a:solidFill>
              </a:rPr>
              <a:t>                          сотрудничество</a:t>
            </a:r>
          </a:p>
        </p:txBody>
      </p:sp>
    </p:spTree>
    <p:extLst>
      <p:ext uri="{BB962C8B-B14F-4D97-AF65-F5344CB8AC3E}">
        <p14:creationId xmlns:p14="http://schemas.microsoft.com/office/powerpoint/2010/main" val="18196427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2306" y="1"/>
            <a:ext cx="7306235" cy="1337732"/>
          </a:xfrm>
        </p:spPr>
        <p:txBody>
          <a:bodyPr/>
          <a:lstStyle/>
          <a:p>
            <a:r>
              <a:rPr lang="ru-RU" b="1" i="1" dirty="0">
                <a:solidFill>
                  <a:srgbClr val="C00000"/>
                </a:solidFill>
              </a:rPr>
              <a:t>ОБЩИЕ ПОЛОЖЕНИЯ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92306" y="1465729"/>
            <a:ext cx="7323044" cy="4711234"/>
          </a:xfrm>
        </p:spPr>
        <p:txBody>
          <a:bodyPr>
            <a:normAutofit/>
          </a:bodyPr>
          <a:lstStyle/>
          <a:p>
            <a:r>
              <a:rPr lang="ru-RU" dirty="0"/>
              <a:t>Конкурс проводится в рамках методического и информационного сопровождения деятельности ФУМО СПО по наиболее востребованным и перспективным профессиям и специальностям.</a:t>
            </a:r>
          </a:p>
          <a:p>
            <a:pPr lvl="1" indent="0">
              <a:buNone/>
            </a:pPr>
            <a:r>
              <a:rPr lang="ru-RU" dirty="0"/>
              <a:t>Конкурс направлен на </a:t>
            </a:r>
            <a:r>
              <a:rPr lang="ru-RU" b="1" u="sng" dirty="0"/>
              <a:t>выявление лучших методических разработок</a:t>
            </a:r>
            <a:r>
              <a:rPr lang="ru-RU" dirty="0"/>
              <a:t>, обеспечивающих качество профессионального образования в системе СПО на уровне современных технологий и международных стандартов по </a:t>
            </a:r>
            <a:r>
              <a:rPr lang="ru-RU" b="1" dirty="0"/>
              <a:t>42 укрупненным группам </a:t>
            </a:r>
            <a:r>
              <a:rPr lang="ru-RU" dirty="0"/>
              <a:t>для трансляции в систему среднего профессионального образования.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61882" y="1"/>
            <a:ext cx="6436659" cy="1337732"/>
          </a:xfrm>
        </p:spPr>
        <p:txBody>
          <a:bodyPr/>
          <a:lstStyle/>
          <a:p>
            <a:r>
              <a:rPr lang="ru-RU" b="1" i="1" dirty="0">
                <a:solidFill>
                  <a:srgbClr val="C00000"/>
                </a:solidFill>
              </a:rPr>
              <a:t>ЦЕЛЬ ПРОВЕДЕНИЯ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28800" y="1465729"/>
            <a:ext cx="6686550" cy="4711234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Стимулирование научного, методического и творческого потенциала административных работников, методистов, преподавателей и мастеров производственного обучения, сотрудников научных и образовательных организаций, обеспечивающих развитие системы среднего профессионально образования, 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</a:t>
            </a:r>
            <a:r>
              <a:rPr lang="ru-RU" dirty="0"/>
              <a:t>правленное на совершенствование и внедрение в образовательный процесс современных технологий, обеспечивающих достижения качества профессионального образования на уровне международных стандартов и передовых технологий.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8094" y="1"/>
            <a:ext cx="6490447" cy="1033669"/>
          </a:xfrm>
        </p:spPr>
        <p:txBody>
          <a:bodyPr/>
          <a:lstStyle/>
          <a:p>
            <a:pPr algn="ctr"/>
            <a:r>
              <a:rPr lang="ru-RU" b="1" i="1" dirty="0">
                <a:solidFill>
                  <a:srgbClr val="C00000"/>
                </a:solidFill>
              </a:rPr>
              <a:t>ЗАДАЧИ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21224" y="729762"/>
            <a:ext cx="7150214" cy="5447201"/>
          </a:xfrm>
        </p:spPr>
        <p:txBody>
          <a:bodyPr>
            <a:noAutofit/>
          </a:bodyPr>
          <a:lstStyle/>
          <a:p>
            <a:pPr algn="just"/>
            <a:r>
              <a:rPr lang="ru-RU" sz="1600" dirty="0"/>
              <a:t>- отбор практик методического сопровождения формирования содержания и применения электронного обучения и дистанционных технологий для организации учебного процесса по программам среднего профессионального образования;</a:t>
            </a:r>
          </a:p>
          <a:p>
            <a:pPr algn="just"/>
            <a:r>
              <a:rPr lang="ru-RU" sz="1600" dirty="0"/>
              <a:t>- выявление лучших практик формирования образовательных программ СПО на основе примерных основных образовательных программ с описанием практик формирования вариативной части;</a:t>
            </a:r>
          </a:p>
          <a:p>
            <a:pPr algn="just"/>
            <a:r>
              <a:rPr lang="ru-RU" sz="1600" dirty="0"/>
              <a:t>- выявление практик методического сопровождения организации и проведения конкурсов профессионального мастерства, олимпиад, чемпионатов;</a:t>
            </a:r>
          </a:p>
          <a:p>
            <a:pPr algn="just"/>
            <a:r>
              <a:rPr lang="ru-RU" sz="1600" dirty="0"/>
              <a:t>- выявление лучших практик методического сопровождения процессов взаимодействия с представителями сферы труда в целях повышения качества среднего профессионального образования;</a:t>
            </a:r>
          </a:p>
          <a:p>
            <a:pPr algn="just"/>
            <a:r>
              <a:rPr lang="ru-RU" sz="1600" dirty="0"/>
              <a:t>- выявление лучших практик методического сопровождения организации и проведения оценки качества профессионального образования в виде Демонстрационного экзамена, а также оценочных материалов для итоговой и промежуточной аттестации, позволяющих подтвердить уровень профессионального образования, соответствующий международным стандартам и передовым технологиям;</a:t>
            </a:r>
          </a:p>
          <a:p>
            <a:pPr algn="just"/>
            <a:r>
              <a:rPr lang="ru-RU" sz="1600" dirty="0"/>
              <a:t>- трансферт лучших практик, методических разработок, научных достижений в систему </a:t>
            </a:r>
            <a:r>
              <a:rPr lang="ru-RU" sz="1600" dirty="0" err="1"/>
              <a:t>СПОпутем</a:t>
            </a:r>
            <a:r>
              <a:rPr lang="ru-RU" sz="1600" dirty="0"/>
              <a:t> создания единой информационной образовательной среды для системы СПО и презентации на Форуме ФУМО СПО.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>
                <a:solidFill>
                  <a:srgbClr val="C00000"/>
                </a:solidFill>
              </a:rPr>
              <a:t>Номинации</a:t>
            </a:r>
          </a:p>
        </p:txBody>
      </p:sp>
      <p:grpSp>
        <p:nvGrpSpPr>
          <p:cNvPr id="4" name="Group 92"/>
          <p:cNvGrpSpPr>
            <a:grpSpLocks/>
          </p:cNvGrpSpPr>
          <p:nvPr/>
        </p:nvGrpSpPr>
        <p:grpSpPr bwMode="auto">
          <a:xfrm>
            <a:off x="1723258" y="1242991"/>
            <a:ext cx="5475445" cy="762461"/>
            <a:chOff x="1158" y="976"/>
            <a:chExt cx="3321" cy="463"/>
          </a:xfrm>
        </p:grpSpPr>
        <p:sp>
          <p:nvSpPr>
            <p:cNvPr id="5" name="AutoShape 3"/>
            <p:cNvSpPr>
              <a:spLocks noChangeArrowheads="1"/>
            </p:cNvSpPr>
            <p:nvPr/>
          </p:nvSpPr>
          <p:spPr bwMode="gray">
            <a:xfrm>
              <a:off x="1439" y="976"/>
              <a:ext cx="3040" cy="463"/>
            </a:xfrm>
            <a:prstGeom prst="roundRect">
              <a:avLst>
                <a:gd name="adj" fmla="val 50000"/>
              </a:avLst>
            </a:prstGeom>
            <a:ln>
              <a:solidFill>
                <a:schemeClr val="tx1"/>
              </a:solidFill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2" name="Oval 59"/>
            <p:cNvSpPr>
              <a:spLocks noChangeArrowheads="1"/>
            </p:cNvSpPr>
            <p:nvPr/>
          </p:nvSpPr>
          <p:spPr bwMode="gray">
            <a:xfrm flipH="1">
              <a:off x="1158" y="994"/>
              <a:ext cx="403" cy="422"/>
            </a:xfrm>
            <a:prstGeom prst="ellipse">
              <a:avLst/>
            </a:prstGeom>
            <a:ln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r>
                <a:rPr lang="ru-RU" sz="2000" b="1" dirty="0"/>
                <a:t>1</a:t>
              </a:r>
            </a:p>
          </p:txBody>
        </p:sp>
      </p:grpSp>
      <p:grpSp>
        <p:nvGrpSpPr>
          <p:cNvPr id="14" name="Group 93"/>
          <p:cNvGrpSpPr>
            <a:grpSpLocks/>
          </p:cNvGrpSpPr>
          <p:nvPr/>
        </p:nvGrpSpPr>
        <p:grpSpPr bwMode="auto">
          <a:xfrm>
            <a:off x="1653581" y="2070466"/>
            <a:ext cx="5364163" cy="781823"/>
            <a:chOff x="1083" y="1721"/>
            <a:chExt cx="3379" cy="389"/>
          </a:xfrm>
        </p:grpSpPr>
        <p:sp>
          <p:nvSpPr>
            <p:cNvPr id="15" name="AutoShape 13"/>
            <p:cNvSpPr>
              <a:spLocks noChangeArrowheads="1"/>
            </p:cNvSpPr>
            <p:nvPr/>
          </p:nvSpPr>
          <p:spPr bwMode="gray">
            <a:xfrm>
              <a:off x="1422" y="1721"/>
              <a:ext cx="3040" cy="38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4">
                    <a:lumMod val="110000"/>
                    <a:satMod val="105000"/>
                    <a:tint val="67000"/>
                  </a:schemeClr>
                </a:gs>
                <a:gs pos="50000">
                  <a:schemeClr val="accent4">
                    <a:lumMod val="105000"/>
                    <a:satMod val="103000"/>
                    <a:tint val="73000"/>
                  </a:schemeClr>
                </a:gs>
                <a:gs pos="100000">
                  <a:schemeClr val="accent4">
                    <a:lumMod val="105000"/>
                    <a:satMod val="109000"/>
                    <a:tint val="81000"/>
                  </a:schemeClr>
                </a:gs>
              </a:gsLst>
              <a:lin ang="16200000" scaled="1"/>
              <a:tileRect/>
            </a:gradFill>
            <a:ln>
              <a:solidFill>
                <a:schemeClr val="tx1"/>
              </a:solidFill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ru-RU"/>
            </a:p>
          </p:txBody>
        </p:sp>
        <p:sp>
          <p:nvSpPr>
            <p:cNvPr id="16" name="Text Box 21"/>
            <p:cNvSpPr txBox="1">
              <a:spLocks noChangeArrowheads="1"/>
            </p:cNvSpPr>
            <p:nvPr/>
          </p:nvSpPr>
          <p:spPr bwMode="gray">
            <a:xfrm>
              <a:off x="1646" y="1756"/>
              <a:ext cx="2688" cy="291"/>
            </a:xfrm>
            <a:prstGeom prst="rect">
              <a:avLst/>
            </a:prstGeom>
            <a:ln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3806097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ru-RU" sz="1600" b="1" dirty="0"/>
                <a:t>Практики взаимодействия с представителями сферы труда</a:t>
              </a:r>
              <a:endParaRPr lang="en-US" sz="1600" b="1" dirty="0">
                <a:solidFill>
                  <a:srgbClr val="000000"/>
                </a:solidFill>
              </a:endParaRPr>
            </a:p>
          </p:txBody>
        </p:sp>
        <p:grpSp>
          <p:nvGrpSpPr>
            <p:cNvPr id="18" name="Group 63"/>
            <p:cNvGrpSpPr>
              <a:grpSpLocks/>
            </p:cNvGrpSpPr>
            <p:nvPr/>
          </p:nvGrpSpPr>
          <p:grpSpPr bwMode="auto">
            <a:xfrm>
              <a:off x="1083" y="1741"/>
              <a:ext cx="451" cy="349"/>
              <a:chOff x="1230" y="1193"/>
              <a:chExt cx="451" cy="349"/>
            </a:xfrm>
          </p:grpSpPr>
          <p:sp>
            <p:nvSpPr>
              <p:cNvPr id="21" name="Oval 65"/>
              <p:cNvSpPr>
                <a:spLocks noChangeArrowheads="1"/>
              </p:cNvSpPr>
              <p:nvPr/>
            </p:nvSpPr>
            <p:spPr bwMode="gray">
              <a:xfrm flipH="1">
                <a:off x="1419" y="1256"/>
                <a:ext cx="262" cy="286"/>
              </a:xfrm>
              <a:prstGeom prst="ellipse">
                <a:avLst/>
              </a:prstGeom>
              <a:ln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52400" dir="16200000" sy="-100000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2" name="Oval 66"/>
              <p:cNvSpPr>
                <a:spLocks noChangeArrowheads="1"/>
              </p:cNvSpPr>
              <p:nvPr/>
            </p:nvSpPr>
            <p:spPr bwMode="gray">
              <a:xfrm flipH="1">
                <a:off x="1230" y="1193"/>
                <a:ext cx="446" cy="348"/>
              </a:xfrm>
              <a:prstGeom prst="ellipse">
                <a:avLst/>
              </a:prstGeom>
              <a:ln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52400" dir="16200000" sy="-100000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23" name="Picture 67" descr="Picture1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64" y="1279"/>
                <a:ext cx="217" cy="217"/>
              </a:xfrm>
              <a:prstGeom prst="rect">
                <a:avLst/>
              </a:prstGeom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</p:pic>
        </p:grpSp>
      </p:grpSp>
      <p:grpSp>
        <p:nvGrpSpPr>
          <p:cNvPr id="24" name="Group 94"/>
          <p:cNvGrpSpPr>
            <a:grpSpLocks/>
          </p:cNvGrpSpPr>
          <p:nvPr/>
        </p:nvGrpSpPr>
        <p:grpSpPr bwMode="auto">
          <a:xfrm>
            <a:off x="1776549" y="2927979"/>
            <a:ext cx="5365750" cy="830262"/>
            <a:chOff x="1082" y="2171"/>
            <a:chExt cx="3380" cy="523"/>
          </a:xfrm>
        </p:grpSpPr>
        <p:sp>
          <p:nvSpPr>
            <p:cNvPr id="25" name="AutoShape 23"/>
            <p:cNvSpPr>
              <a:spLocks noChangeArrowheads="1"/>
            </p:cNvSpPr>
            <p:nvPr/>
          </p:nvSpPr>
          <p:spPr bwMode="gray">
            <a:xfrm>
              <a:off x="1422" y="2174"/>
              <a:ext cx="3040" cy="47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0B050">
                    <a:tint val="66000"/>
                    <a:satMod val="160000"/>
                  </a:srgbClr>
                </a:gs>
                <a:gs pos="50000">
                  <a:srgbClr val="00B050">
                    <a:tint val="44500"/>
                    <a:satMod val="160000"/>
                  </a:srgbClr>
                </a:gs>
                <a:gs pos="100000">
                  <a:srgbClr val="00B050">
                    <a:tint val="23500"/>
                    <a:satMod val="160000"/>
                  </a:srgbClr>
                </a:gs>
              </a:gsLst>
              <a:lin ang="16200000" scaled="1"/>
              <a:tileRect/>
            </a:gradFill>
            <a:ln>
              <a:solidFill>
                <a:schemeClr val="tx1"/>
              </a:solidFill>
              <a:headEnd/>
              <a:tailEnd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ru-RU"/>
            </a:p>
          </p:txBody>
        </p:sp>
        <p:sp>
          <p:nvSpPr>
            <p:cNvPr id="26" name="Text Box 31"/>
            <p:cNvSpPr txBox="1">
              <a:spLocks noChangeArrowheads="1"/>
            </p:cNvSpPr>
            <p:nvPr/>
          </p:nvSpPr>
          <p:spPr bwMode="gray">
            <a:xfrm>
              <a:off x="1675" y="2171"/>
              <a:ext cx="2654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3806097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ru-RU" sz="1600" b="1" dirty="0"/>
                <a:t>Практики организации и проведения конкурсов профессионального мастерства, олимпиад, чемпионатов</a:t>
              </a:r>
              <a:endParaRPr lang="en-US" sz="1600" b="1" dirty="0">
                <a:solidFill>
                  <a:srgbClr val="000000"/>
                </a:solidFill>
              </a:endParaRPr>
            </a:p>
          </p:txBody>
        </p:sp>
        <p:grpSp>
          <p:nvGrpSpPr>
            <p:cNvPr id="27" name="Group 69"/>
            <p:cNvGrpSpPr>
              <a:grpSpLocks/>
            </p:cNvGrpSpPr>
            <p:nvPr/>
          </p:nvGrpSpPr>
          <p:grpSpPr bwMode="auto">
            <a:xfrm>
              <a:off x="1082" y="2196"/>
              <a:ext cx="454" cy="470"/>
              <a:chOff x="1228" y="2148"/>
              <a:chExt cx="454" cy="470"/>
            </a:xfrm>
          </p:grpSpPr>
          <p:sp>
            <p:nvSpPr>
              <p:cNvPr id="28" name="Text Box 70"/>
              <p:cNvSpPr txBox="1">
                <a:spLocks noChangeArrowheads="1"/>
              </p:cNvSpPr>
              <p:nvPr/>
            </p:nvSpPr>
            <p:spPr bwMode="gray">
              <a:xfrm>
                <a:off x="1435" y="2267"/>
                <a:ext cx="196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b="1">
                    <a:solidFill>
                      <a:srgbClr val="FFFFFF"/>
                    </a:solidFill>
                  </a:rPr>
                  <a:t>3</a:t>
                </a:r>
              </a:p>
            </p:txBody>
          </p:sp>
          <p:grpSp>
            <p:nvGrpSpPr>
              <p:cNvPr id="29" name="Group 71"/>
              <p:cNvGrpSpPr>
                <a:grpSpLocks/>
              </p:cNvGrpSpPr>
              <p:nvPr/>
            </p:nvGrpSpPr>
            <p:grpSpPr bwMode="auto">
              <a:xfrm>
                <a:off x="1228" y="2148"/>
                <a:ext cx="454" cy="470"/>
                <a:chOff x="1227" y="1178"/>
                <a:chExt cx="454" cy="470"/>
              </a:xfrm>
            </p:grpSpPr>
            <p:pic>
              <p:nvPicPr>
                <p:cNvPr id="31" name="Picture 72" descr="Picture2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34" y="1521"/>
                  <a:ext cx="230" cy="53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32" name="Oval 73"/>
                <p:cNvSpPr>
                  <a:spLocks noChangeArrowheads="1"/>
                </p:cNvSpPr>
                <p:nvPr/>
              </p:nvSpPr>
              <p:spPr bwMode="gray">
                <a:xfrm flipH="1">
                  <a:off x="1415" y="1276"/>
                  <a:ext cx="266" cy="26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10E470"/>
                    </a:gs>
                    <a:gs pos="100000">
                      <a:srgbClr val="10E470">
                        <a:gamma/>
                        <a:shade val="57255"/>
                        <a:invGamma/>
                      </a:srgbClr>
                    </a:gs>
                  </a:gsLst>
                  <a:path path="rect">
                    <a:fillToRect t="100000" r="10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3" name="Oval 74"/>
                <p:cNvSpPr>
                  <a:spLocks noChangeArrowheads="1"/>
                </p:cNvSpPr>
                <p:nvPr/>
              </p:nvSpPr>
              <p:spPr bwMode="gray">
                <a:xfrm flipH="1">
                  <a:off x="1227" y="1178"/>
                  <a:ext cx="449" cy="47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10E470">
                        <a:gamma/>
                        <a:shade val="63529"/>
                        <a:invGamma/>
                      </a:srgbClr>
                    </a:gs>
                    <a:gs pos="100000">
                      <a:srgbClr val="10E470">
                        <a:alpha val="85001"/>
                      </a:srgbClr>
                    </a:gs>
                  </a:gsLst>
                  <a:lin ang="189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pic>
              <p:nvPicPr>
                <p:cNvPr id="34" name="Picture 75" descr="Picture1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36" y="1245"/>
                  <a:ext cx="174" cy="17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30" name="Text Box 76"/>
              <p:cNvSpPr txBox="1">
                <a:spLocks noChangeArrowheads="1"/>
              </p:cNvSpPr>
              <p:nvPr/>
            </p:nvSpPr>
            <p:spPr bwMode="gray">
              <a:xfrm>
                <a:off x="1324" y="2268"/>
                <a:ext cx="198" cy="25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2000" b="1" dirty="0">
                    <a:solidFill>
                      <a:srgbClr val="FFFFFF"/>
                    </a:solidFill>
                  </a:rPr>
                  <a:t>3</a:t>
                </a:r>
              </a:p>
            </p:txBody>
          </p:sp>
        </p:grpSp>
      </p:grpSp>
      <p:grpSp>
        <p:nvGrpSpPr>
          <p:cNvPr id="35" name="Group 95"/>
          <p:cNvGrpSpPr>
            <a:grpSpLocks/>
          </p:cNvGrpSpPr>
          <p:nvPr/>
        </p:nvGrpSpPr>
        <p:grpSpPr bwMode="auto">
          <a:xfrm>
            <a:off x="1776273" y="3852142"/>
            <a:ext cx="5435601" cy="676275"/>
            <a:chOff x="1038" y="2716"/>
            <a:chExt cx="3424" cy="426"/>
          </a:xfrm>
        </p:grpSpPr>
        <p:sp>
          <p:nvSpPr>
            <p:cNvPr id="36" name="AutoShape 33"/>
            <p:cNvSpPr>
              <a:spLocks noChangeArrowheads="1"/>
            </p:cNvSpPr>
            <p:nvPr/>
          </p:nvSpPr>
          <p:spPr bwMode="gray">
            <a:xfrm>
              <a:off x="1422" y="2727"/>
              <a:ext cx="3040" cy="41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F00FF">
                    <a:tint val="66000"/>
                    <a:satMod val="160000"/>
                  </a:srgbClr>
                </a:gs>
                <a:gs pos="50000">
                  <a:srgbClr val="FF00FF">
                    <a:tint val="44500"/>
                    <a:satMod val="160000"/>
                  </a:srgbClr>
                </a:gs>
                <a:gs pos="100000">
                  <a:srgbClr val="FF00FF">
                    <a:tint val="23500"/>
                    <a:satMod val="160000"/>
                  </a:srgbClr>
                </a:gs>
              </a:gsLst>
              <a:lin ang="16200000" scaled="1"/>
              <a:tileRect/>
            </a:gradFill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ru-RU"/>
            </a:p>
          </p:txBody>
        </p:sp>
        <p:sp>
          <p:nvSpPr>
            <p:cNvPr id="37" name="Text Box 41"/>
            <p:cNvSpPr txBox="1">
              <a:spLocks noChangeArrowheads="1"/>
            </p:cNvSpPr>
            <p:nvPr/>
          </p:nvSpPr>
          <p:spPr bwMode="gray">
            <a:xfrm>
              <a:off x="1759" y="2730"/>
              <a:ext cx="2405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3806097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ru-RU" sz="1600" b="1" dirty="0"/>
                <a:t>Практики организации и проведения демонстрационного экзамена</a:t>
              </a:r>
              <a:endParaRPr lang="en-US" sz="1600" b="1" dirty="0">
                <a:solidFill>
                  <a:srgbClr val="000000"/>
                </a:solidFill>
              </a:endParaRPr>
            </a:p>
          </p:txBody>
        </p:sp>
        <p:grpSp>
          <p:nvGrpSpPr>
            <p:cNvPr id="38" name="Group 77"/>
            <p:cNvGrpSpPr>
              <a:grpSpLocks/>
            </p:cNvGrpSpPr>
            <p:nvPr/>
          </p:nvGrpSpPr>
          <p:grpSpPr bwMode="auto">
            <a:xfrm>
              <a:off x="1038" y="2716"/>
              <a:ext cx="453" cy="424"/>
              <a:chOff x="1184" y="2668"/>
              <a:chExt cx="453" cy="424"/>
            </a:xfrm>
          </p:grpSpPr>
          <p:sp>
            <p:nvSpPr>
              <p:cNvPr id="39" name="Text Box 78"/>
              <p:cNvSpPr txBox="1">
                <a:spLocks noChangeArrowheads="1"/>
              </p:cNvSpPr>
              <p:nvPr/>
            </p:nvSpPr>
            <p:spPr bwMode="gray">
              <a:xfrm>
                <a:off x="1435" y="2748"/>
                <a:ext cx="196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b="1">
                    <a:solidFill>
                      <a:srgbClr val="FFFFFF"/>
                    </a:solidFill>
                  </a:rPr>
                  <a:t>4</a:t>
                </a:r>
              </a:p>
            </p:txBody>
          </p:sp>
          <p:grpSp>
            <p:nvGrpSpPr>
              <p:cNvPr id="40" name="Group 79"/>
              <p:cNvGrpSpPr>
                <a:grpSpLocks/>
              </p:cNvGrpSpPr>
              <p:nvPr/>
            </p:nvGrpSpPr>
            <p:grpSpPr bwMode="auto">
              <a:xfrm>
                <a:off x="1184" y="2668"/>
                <a:ext cx="453" cy="424"/>
                <a:chOff x="1185" y="1218"/>
                <a:chExt cx="453" cy="424"/>
              </a:xfrm>
            </p:grpSpPr>
            <p:pic>
              <p:nvPicPr>
                <p:cNvPr id="42" name="Picture 80" descr="Picture2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08" y="1521"/>
                  <a:ext cx="230" cy="53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43" name="Oval 81"/>
                <p:cNvSpPr>
                  <a:spLocks noChangeArrowheads="1"/>
                </p:cNvSpPr>
                <p:nvPr/>
              </p:nvSpPr>
              <p:spPr bwMode="gray">
                <a:xfrm flipH="1">
                  <a:off x="1185" y="1218"/>
                  <a:ext cx="436" cy="42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CA55F9"/>
                    </a:gs>
                    <a:gs pos="100000">
                      <a:srgbClr val="CA55F9">
                        <a:gamma/>
                        <a:shade val="57255"/>
                        <a:invGamma/>
                      </a:srgbClr>
                    </a:gs>
                  </a:gsLst>
                  <a:path path="rect">
                    <a:fillToRect t="100000" r="10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4" name="Oval 82"/>
                <p:cNvSpPr>
                  <a:spLocks noChangeArrowheads="1"/>
                </p:cNvSpPr>
                <p:nvPr/>
              </p:nvSpPr>
              <p:spPr bwMode="gray">
                <a:xfrm flipH="1">
                  <a:off x="1330" y="1283"/>
                  <a:ext cx="254" cy="25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CA55F9">
                        <a:gamma/>
                        <a:shade val="63529"/>
                        <a:invGamma/>
                      </a:srgbClr>
                    </a:gs>
                    <a:gs pos="100000">
                      <a:srgbClr val="CA55F9">
                        <a:alpha val="85001"/>
                      </a:srgbClr>
                    </a:gs>
                  </a:gsLst>
                  <a:lin ang="189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pic>
              <p:nvPicPr>
                <p:cNvPr id="45" name="Picture 83" descr="Picture1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379" y="1279"/>
                  <a:ext cx="174" cy="17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41" name="Text Box 84"/>
              <p:cNvSpPr txBox="1">
                <a:spLocks noChangeArrowheads="1"/>
              </p:cNvSpPr>
              <p:nvPr/>
            </p:nvSpPr>
            <p:spPr bwMode="gray">
              <a:xfrm>
                <a:off x="1283" y="2793"/>
                <a:ext cx="196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b="1" dirty="0">
                    <a:solidFill>
                      <a:srgbClr val="FFFFFF"/>
                    </a:solidFill>
                  </a:rPr>
                  <a:t>4</a:t>
                </a:r>
              </a:p>
            </p:txBody>
          </p:sp>
        </p:grpSp>
      </p:grpSp>
      <p:grpSp>
        <p:nvGrpSpPr>
          <p:cNvPr id="46" name="Group 96"/>
          <p:cNvGrpSpPr>
            <a:grpSpLocks/>
          </p:cNvGrpSpPr>
          <p:nvPr/>
        </p:nvGrpSpPr>
        <p:grpSpPr bwMode="auto">
          <a:xfrm>
            <a:off x="1888076" y="4520742"/>
            <a:ext cx="5314951" cy="830261"/>
            <a:chOff x="1110" y="3101"/>
            <a:chExt cx="3348" cy="523"/>
          </a:xfrm>
        </p:grpSpPr>
        <p:sp>
          <p:nvSpPr>
            <p:cNvPr id="47" name="AutoShape 43"/>
            <p:cNvSpPr>
              <a:spLocks noChangeArrowheads="1"/>
            </p:cNvSpPr>
            <p:nvPr/>
          </p:nvSpPr>
          <p:spPr bwMode="gray">
            <a:xfrm>
              <a:off x="1418" y="3174"/>
              <a:ext cx="3040" cy="411"/>
            </a:xfrm>
            <a:prstGeom prst="roundRect">
              <a:avLst>
                <a:gd name="adj" fmla="val 50000"/>
              </a:avLst>
            </a:prstGeom>
            <a:gradFill>
              <a:gsLst>
                <a:gs pos="16000">
                  <a:schemeClr val="accent1">
                    <a:lumMod val="110000"/>
                    <a:satMod val="105000"/>
                    <a:tint val="67000"/>
                  </a:schemeClr>
                </a:gs>
                <a:gs pos="50000">
                  <a:schemeClr val="accent1">
                    <a:lumMod val="105000"/>
                    <a:satMod val="103000"/>
                    <a:tint val="73000"/>
                  </a:schemeClr>
                </a:gs>
                <a:gs pos="100000">
                  <a:schemeClr val="accent1">
                    <a:lumMod val="105000"/>
                    <a:satMod val="109000"/>
                    <a:tint val="81000"/>
                  </a:schemeClr>
                </a:gs>
              </a:gsLst>
            </a:gradFill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ru-RU"/>
            </a:p>
          </p:txBody>
        </p:sp>
        <p:sp>
          <p:nvSpPr>
            <p:cNvPr id="48" name="Text Box 52"/>
            <p:cNvSpPr txBox="1">
              <a:spLocks noChangeArrowheads="1"/>
            </p:cNvSpPr>
            <p:nvPr/>
          </p:nvSpPr>
          <p:spPr bwMode="gray">
            <a:xfrm>
              <a:off x="1655" y="3101"/>
              <a:ext cx="2784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3806097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ru-RU" sz="1600" b="1" dirty="0"/>
                <a:t>Практика формирования оценочных материалов для организации демонстрационного экзамена</a:t>
              </a:r>
              <a:endParaRPr lang="en-US" sz="1600" b="1" dirty="0">
                <a:solidFill>
                  <a:srgbClr val="000000"/>
                </a:solidFill>
              </a:endParaRPr>
            </a:p>
          </p:txBody>
        </p:sp>
        <p:grpSp>
          <p:nvGrpSpPr>
            <p:cNvPr id="49" name="Group 85"/>
            <p:cNvGrpSpPr>
              <a:grpSpLocks/>
            </p:cNvGrpSpPr>
            <p:nvPr/>
          </p:nvGrpSpPr>
          <p:grpSpPr bwMode="auto">
            <a:xfrm>
              <a:off x="1110" y="3218"/>
              <a:ext cx="424" cy="384"/>
              <a:chOff x="1256" y="3170"/>
              <a:chExt cx="424" cy="384"/>
            </a:xfrm>
          </p:grpSpPr>
          <p:grpSp>
            <p:nvGrpSpPr>
              <p:cNvPr id="50" name="Group 86"/>
              <p:cNvGrpSpPr>
                <a:grpSpLocks/>
              </p:cNvGrpSpPr>
              <p:nvPr/>
            </p:nvGrpSpPr>
            <p:grpSpPr bwMode="auto">
              <a:xfrm>
                <a:off x="1256" y="3170"/>
                <a:ext cx="424" cy="384"/>
                <a:chOff x="1257" y="1240"/>
                <a:chExt cx="424" cy="384"/>
              </a:xfrm>
            </p:grpSpPr>
            <p:pic>
              <p:nvPicPr>
                <p:cNvPr id="52" name="Picture 87" descr="Picture2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34" y="1521"/>
                  <a:ext cx="230" cy="53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53" name="Oval 88"/>
                <p:cNvSpPr>
                  <a:spLocks noChangeArrowheads="1"/>
                </p:cNvSpPr>
                <p:nvPr/>
              </p:nvSpPr>
              <p:spPr bwMode="gray">
                <a:xfrm flipH="1">
                  <a:off x="1415" y="1276"/>
                  <a:ext cx="266" cy="26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4D98E3"/>
                    </a:gs>
                    <a:gs pos="100000">
                      <a:srgbClr val="4D98E3">
                        <a:gamma/>
                        <a:shade val="57255"/>
                        <a:invGamma/>
                      </a:srgbClr>
                    </a:gs>
                  </a:gsLst>
                  <a:path path="rect">
                    <a:fillToRect t="100000" r="10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" name="Oval 89"/>
                <p:cNvSpPr>
                  <a:spLocks noChangeArrowheads="1"/>
                </p:cNvSpPr>
                <p:nvPr/>
              </p:nvSpPr>
              <p:spPr bwMode="gray">
                <a:xfrm flipH="1">
                  <a:off x="1257" y="1240"/>
                  <a:ext cx="402" cy="38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4D98E3">
                        <a:gamma/>
                        <a:shade val="63529"/>
                        <a:invGamma/>
                      </a:srgbClr>
                    </a:gs>
                    <a:gs pos="100000">
                      <a:srgbClr val="4D98E3">
                        <a:alpha val="85001"/>
                      </a:srgbClr>
                    </a:gs>
                  </a:gsLst>
                  <a:lin ang="189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pic>
              <p:nvPicPr>
                <p:cNvPr id="55" name="Picture 90" descr="Picture1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63" y="1295"/>
                  <a:ext cx="174" cy="17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51" name="Text Box 91"/>
              <p:cNvSpPr txBox="1">
                <a:spLocks noChangeArrowheads="1"/>
              </p:cNvSpPr>
              <p:nvPr/>
            </p:nvSpPr>
            <p:spPr bwMode="gray">
              <a:xfrm>
                <a:off x="1326" y="3237"/>
                <a:ext cx="196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b="1" dirty="0">
                    <a:solidFill>
                      <a:srgbClr val="FFFFFF"/>
                    </a:solidFill>
                  </a:rPr>
                  <a:t>5</a:t>
                </a:r>
              </a:p>
            </p:txBody>
          </p:sp>
        </p:grpSp>
      </p:grpSp>
      <p:grpSp>
        <p:nvGrpSpPr>
          <p:cNvPr id="56" name="Group 96"/>
          <p:cNvGrpSpPr>
            <a:grpSpLocks/>
          </p:cNvGrpSpPr>
          <p:nvPr/>
        </p:nvGrpSpPr>
        <p:grpSpPr bwMode="auto">
          <a:xfrm>
            <a:off x="2186552" y="5477338"/>
            <a:ext cx="5208588" cy="912811"/>
            <a:chOff x="1268" y="3196"/>
            <a:chExt cx="3281" cy="575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</p:grpSpPr>
        <p:sp>
          <p:nvSpPr>
            <p:cNvPr id="57" name="AutoShape 43"/>
            <p:cNvSpPr>
              <a:spLocks noChangeArrowheads="1"/>
            </p:cNvSpPr>
            <p:nvPr/>
          </p:nvSpPr>
          <p:spPr bwMode="gray">
            <a:xfrm>
              <a:off x="1486" y="3196"/>
              <a:ext cx="3063" cy="575"/>
            </a:xfrm>
            <a:prstGeom prst="roundRect">
              <a:avLst>
                <a:gd name="adj" fmla="val 50000"/>
              </a:avLst>
            </a:pr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ru-RU">
                <a:ln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58" name="Text Box 52"/>
            <p:cNvSpPr txBox="1">
              <a:spLocks noChangeArrowheads="1"/>
            </p:cNvSpPr>
            <p:nvPr/>
          </p:nvSpPr>
          <p:spPr bwMode="gray">
            <a:xfrm>
              <a:off x="1753" y="3199"/>
              <a:ext cx="2401" cy="523"/>
            </a:xfrm>
            <a:prstGeom prst="rect">
              <a:avLst/>
            </a:prstGeom>
            <a:ln/>
            <a:extLst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ru-RU" sz="1600" b="1" dirty="0"/>
                <a:t>Практики формирования и применения электронного обучения и дистанционных технологий </a:t>
              </a:r>
              <a:endParaRPr lang="en-US" sz="1600" b="1" dirty="0">
                <a:solidFill>
                  <a:srgbClr val="000000"/>
                </a:solidFill>
              </a:endParaRPr>
            </a:p>
          </p:txBody>
        </p:sp>
        <p:grpSp>
          <p:nvGrpSpPr>
            <p:cNvPr id="59" name="Group 85"/>
            <p:cNvGrpSpPr>
              <a:grpSpLocks/>
            </p:cNvGrpSpPr>
            <p:nvPr/>
          </p:nvGrpSpPr>
          <p:grpSpPr bwMode="auto">
            <a:xfrm>
              <a:off x="1268" y="3254"/>
              <a:ext cx="266" cy="298"/>
              <a:chOff x="1414" y="3206"/>
              <a:chExt cx="266" cy="298"/>
            </a:xfrm>
            <a:grpFill/>
          </p:grpSpPr>
          <p:grpSp>
            <p:nvGrpSpPr>
              <p:cNvPr id="60" name="Group 86"/>
              <p:cNvGrpSpPr>
                <a:grpSpLocks/>
              </p:cNvGrpSpPr>
              <p:nvPr/>
            </p:nvGrpSpPr>
            <p:grpSpPr bwMode="auto">
              <a:xfrm>
                <a:off x="1414" y="3206"/>
                <a:ext cx="266" cy="298"/>
                <a:chOff x="1415" y="1276"/>
                <a:chExt cx="266" cy="298"/>
              </a:xfrm>
              <a:grpFill/>
            </p:grpSpPr>
            <p:pic>
              <p:nvPicPr>
                <p:cNvPr id="62" name="Picture 87" descr="Picture2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34" y="1521"/>
                  <a:ext cx="230" cy="53"/>
                </a:xfrm>
                <a:prstGeom prst="rect">
                  <a:avLst/>
                </a:prstGeom>
                <a:extLst/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</p:pic>
            <p:sp>
              <p:nvSpPr>
                <p:cNvPr id="63" name="Oval 88"/>
                <p:cNvSpPr>
                  <a:spLocks noChangeArrowheads="1"/>
                </p:cNvSpPr>
                <p:nvPr/>
              </p:nvSpPr>
              <p:spPr bwMode="gray">
                <a:xfrm flipH="1">
                  <a:off x="1415" y="1276"/>
                  <a:ext cx="266" cy="266"/>
                </a:xfrm>
                <a:prstGeom prst="ellipse">
                  <a:avLst/>
                </a:prstGeom>
                <a:ln/>
                <a:extLst/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4" name="Oval 89"/>
                <p:cNvSpPr>
                  <a:spLocks noChangeArrowheads="1"/>
                </p:cNvSpPr>
                <p:nvPr/>
              </p:nvSpPr>
              <p:spPr bwMode="gray">
                <a:xfrm flipH="1">
                  <a:off x="1422" y="1282"/>
                  <a:ext cx="254" cy="254"/>
                </a:xfrm>
                <a:prstGeom prst="ellipse">
                  <a:avLst/>
                </a:prstGeom>
                <a:ln/>
                <a:extLst/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wrap="none" anchor="ctr"/>
                <a:lstStyle/>
                <a:p>
                  <a:endParaRPr lang="ru-RU"/>
                </a:p>
              </p:txBody>
            </p:sp>
            <p:pic>
              <p:nvPicPr>
                <p:cNvPr id="65" name="Picture 90" descr="Picture1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96" y="1278"/>
                  <a:ext cx="174" cy="174"/>
                </a:xfrm>
                <a:prstGeom prst="rect">
                  <a:avLst/>
                </a:prstGeom>
                <a:extLst/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</p:pic>
          </p:grpSp>
          <p:sp>
            <p:nvSpPr>
              <p:cNvPr id="61" name="Text Box 91"/>
              <p:cNvSpPr txBox="1">
                <a:spLocks noChangeArrowheads="1"/>
              </p:cNvSpPr>
              <p:nvPr/>
            </p:nvSpPr>
            <p:spPr bwMode="gray">
              <a:xfrm>
                <a:off x="1440" y="3222"/>
                <a:ext cx="190" cy="233"/>
              </a:xfrm>
              <a:prstGeom prst="rect">
                <a:avLst/>
              </a:prstGeom>
              <a:ln/>
              <a:extLst/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r>
                  <a:rPr lang="ru-RU" b="1" dirty="0">
                    <a:solidFill>
                      <a:srgbClr val="FFFFFF"/>
                    </a:solidFill>
                  </a:rPr>
                  <a:t>6</a:t>
                </a:r>
                <a:endParaRPr lang="en-US" b="1" dirty="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68" name="Oval 59"/>
          <p:cNvSpPr>
            <a:spLocks noChangeArrowheads="1"/>
          </p:cNvSpPr>
          <p:nvPr/>
        </p:nvSpPr>
        <p:spPr bwMode="gray">
          <a:xfrm flipH="1">
            <a:off x="2038499" y="5542352"/>
            <a:ext cx="668406" cy="663054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dir="6120000" sx="92000" sy="92000" algn="ctr" rotWithShape="0">
              <a:srgbClr val="000000">
                <a:alpha val="82000"/>
              </a:srgbClr>
            </a:outerShdw>
          </a:effectLst>
          <a:scene3d>
            <a:camera prst="orthographicFront"/>
            <a:lightRig rig="threePt" dir="t"/>
          </a:scene3d>
          <a:sp3d extrusionH="76200">
            <a:extrusionClr>
              <a:schemeClr val="bg2">
                <a:lumMod val="25000"/>
              </a:schemeClr>
            </a:extrusionClr>
          </a:sp3d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ru-RU" dirty="0">
                <a:solidFill>
                  <a:schemeClr val="bg1"/>
                </a:solidFill>
              </a:rPr>
              <a:t> 6</a:t>
            </a:r>
          </a:p>
        </p:txBody>
      </p:sp>
      <p:sp>
        <p:nvSpPr>
          <p:cNvPr id="69" name="Прямоугольник 68"/>
          <p:cNvSpPr/>
          <p:nvPr/>
        </p:nvSpPr>
        <p:spPr>
          <a:xfrm>
            <a:off x="2516479" y="1347568"/>
            <a:ext cx="457227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/>
              <a:t>Практики разработки программы образовательной организации на основе ПООП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76273" y="2339849"/>
            <a:ext cx="1819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5835461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8906" y="1"/>
            <a:ext cx="7839635" cy="967408"/>
          </a:xfrm>
        </p:spPr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Процедура конкурса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48139" y="967409"/>
            <a:ext cx="8070574" cy="5890591"/>
          </a:xfrm>
        </p:spPr>
        <p:txBody>
          <a:bodyPr>
            <a:normAutofit fontScale="55000" lnSpcReduction="20000"/>
          </a:bodyPr>
          <a:lstStyle/>
          <a:p>
            <a:pPr algn="just"/>
            <a:r>
              <a:rPr lang="ru-RU" b="1" dirty="0"/>
              <a:t>Первый этап</a:t>
            </a:r>
            <a:r>
              <a:rPr lang="ru-RU" dirty="0"/>
              <a:t> проводится </a:t>
            </a:r>
            <a:r>
              <a:rPr lang="ru-RU" b="1" dirty="0"/>
              <a:t>с 1 сентября по 30 сентября 2017 года</a:t>
            </a:r>
            <a:r>
              <a:rPr lang="ru-RU" dirty="0"/>
              <a:t>.</a:t>
            </a:r>
          </a:p>
          <a:p>
            <a:pPr algn="just"/>
            <a:r>
              <a:rPr lang="ru-RU" dirty="0"/>
              <a:t>Данный этап</a:t>
            </a:r>
            <a:r>
              <a:rPr lang="ru-RU" b="1" dirty="0"/>
              <a:t> </a:t>
            </a:r>
            <a:r>
              <a:rPr lang="ru-RU" dirty="0"/>
              <a:t>является заочным и</a:t>
            </a:r>
            <a:r>
              <a:rPr lang="ru-RU" b="1" dirty="0"/>
              <a:t> </a:t>
            </a:r>
            <a:r>
              <a:rPr lang="ru-RU" dirty="0"/>
              <a:t>проводится на уровне 42 ФУМО СПО по укрупненным группам. В ходе данного этапа проводится сбор, регистрация конкурсных работ, представленных участниками, и первичная документационная экспертиза, включающая оценку представленных материалов на соответствие целям и задачам конкурса, полноты материалов и их практической значимости для системы СПО. </a:t>
            </a:r>
          </a:p>
          <a:p>
            <a:pPr algn="just"/>
            <a:r>
              <a:rPr lang="ru-RU" dirty="0"/>
              <a:t>В ходе отбора по каждой номинации от каждого ФУМО СПО выбирается не более 1-ой конкурсной работы. Для отбора каждая работа рассматривается 3-мя экспертами. Оценка производится путем расчета среднеарифметического значения по 3-м заполненным экспертным листам </a:t>
            </a:r>
          </a:p>
          <a:p>
            <a:pPr algn="just"/>
            <a:r>
              <a:rPr lang="ru-RU" dirty="0"/>
              <a:t>Результаты отборочного тура оформляются протоколом заседания Экспертной группы (с указанием количества баллов по каждой из отобранных работ. Отобранные экспертными группами ФУМО СПО конкурсные работы, заявки и презентации к ним вместе с протоколом заседания Экспертной группы, высылаются в Экспертный совет Конкурса на адрес </a:t>
            </a:r>
            <a:r>
              <a:rPr lang="en-US" u="sng" dirty="0" err="1">
                <a:hlinkClick r:id="rId2"/>
              </a:rPr>
              <a:t>mon</a:t>
            </a:r>
            <a:r>
              <a:rPr lang="ru-RU" u="sng" dirty="0">
                <a:hlinkClick r:id="rId2"/>
              </a:rPr>
              <a:t>-</a:t>
            </a:r>
            <a:r>
              <a:rPr lang="en-US" u="sng" dirty="0" err="1">
                <a:hlinkClick r:id="rId2"/>
              </a:rPr>
              <a:t>konkurs</a:t>
            </a:r>
            <a:r>
              <a:rPr lang="ru-RU" u="sng" dirty="0">
                <a:hlinkClick r:id="rId2"/>
              </a:rPr>
              <a:t>.</a:t>
            </a:r>
            <a:r>
              <a:rPr lang="en-US" u="sng" dirty="0" err="1">
                <a:hlinkClick r:id="rId2"/>
              </a:rPr>
              <a:t>crpo</a:t>
            </a:r>
            <a:r>
              <a:rPr lang="ru-RU" u="sng" dirty="0">
                <a:hlinkClick r:id="rId2"/>
              </a:rPr>
              <a:t>@</a:t>
            </a:r>
            <a:r>
              <a:rPr lang="en-US" u="sng" dirty="0">
                <a:hlinkClick r:id="rId2"/>
              </a:rPr>
              <a:t>mail</a:t>
            </a:r>
            <a:r>
              <a:rPr lang="ru-RU" u="sng" dirty="0">
                <a:hlinkClick r:id="rId2"/>
              </a:rPr>
              <a:t>.</a:t>
            </a:r>
            <a:r>
              <a:rPr lang="en-US" u="sng" dirty="0" err="1">
                <a:hlinkClick r:id="rId2"/>
              </a:rPr>
              <a:t>ru</a:t>
            </a:r>
            <a:r>
              <a:rPr lang="en-US" dirty="0"/>
              <a:t> </a:t>
            </a:r>
            <a:r>
              <a:rPr lang="ru-RU" dirty="0"/>
              <a:t>. Сведения об отобранных работах и их авторах размещаются на сайте ФУМО СПО по укрупненной группе.</a:t>
            </a:r>
          </a:p>
          <a:p>
            <a:pPr algn="just"/>
            <a:r>
              <a:rPr lang="ru-RU" b="1" dirty="0"/>
              <a:t>Второй этап </a:t>
            </a:r>
            <a:r>
              <a:rPr lang="ru-RU" dirty="0"/>
              <a:t> является заочным и проводится </a:t>
            </a:r>
            <a:r>
              <a:rPr lang="ru-RU" b="1" dirty="0"/>
              <a:t>с 1 октября по </a:t>
            </a:r>
            <a:r>
              <a:rPr lang="ru-RU" b="1" dirty="0">
                <a:hlinkClick r:id="rId3" tooltip="8 февраля"/>
              </a:rPr>
              <a:t>10 октября</a:t>
            </a:r>
            <a:r>
              <a:rPr lang="ru-RU" b="1" dirty="0"/>
              <a:t> 2017 года. </a:t>
            </a:r>
            <a:endParaRPr lang="ru-RU" dirty="0"/>
          </a:p>
          <a:p>
            <a:pPr lvl="1" algn="just"/>
            <a:r>
              <a:rPr lang="ru-RU" sz="2500" dirty="0"/>
              <a:t>На втором этапе конкурса организуется содержательная экспертиза представленных разработок по указанным ниже критериям. Результаты экспертизы, оформленные в виде заполненных экспертных листов передаются в Оргкомитет Конкурса.</a:t>
            </a:r>
          </a:p>
          <a:p>
            <a:pPr lvl="2" algn="just"/>
            <a:r>
              <a:rPr lang="ru-RU" sz="2900" b="1" dirty="0"/>
              <a:t>Третий этап </a:t>
            </a:r>
            <a:r>
              <a:rPr lang="ru-RU" sz="2900" dirty="0"/>
              <a:t>(заочного рассмотрения результатов экспертизы) Оргкомитет Конкурса по результатам проведенной Экспертным советом Конкурса оценки представленных работ, на основе суммарных баллов по участникам определяет победителей. </a:t>
            </a:r>
          </a:p>
          <a:p>
            <a:pPr lvl="2" algn="just"/>
            <a:r>
              <a:rPr lang="ru-RU" sz="2900" dirty="0"/>
              <a:t>Результаты конкурса и лучшие разработки размещаются на федеральном сайте ФУМО </a:t>
            </a:r>
            <a:r>
              <a:rPr lang="en-US" sz="2900" b="1" u="sng" dirty="0">
                <a:hlinkClick r:id="rId4"/>
              </a:rPr>
              <a:t>www</a:t>
            </a:r>
            <a:r>
              <a:rPr lang="ru-RU" sz="2900" b="1" u="sng" dirty="0">
                <a:hlinkClick r:id="rId4"/>
              </a:rPr>
              <a:t>.</a:t>
            </a:r>
            <a:r>
              <a:rPr lang="en-US" sz="2900" b="1" u="sng" dirty="0" err="1">
                <a:hlinkClick r:id="rId4"/>
              </a:rPr>
              <a:t>fumo</a:t>
            </a:r>
            <a:r>
              <a:rPr lang="ru-RU" sz="2900" b="1" u="sng" dirty="0">
                <a:hlinkClick r:id="rId4"/>
              </a:rPr>
              <a:t>-</a:t>
            </a:r>
            <a:r>
              <a:rPr lang="en-US" sz="2900" b="1" u="sng" dirty="0" err="1">
                <a:hlinkClick r:id="rId4"/>
              </a:rPr>
              <a:t>spo</a:t>
            </a:r>
            <a:r>
              <a:rPr lang="ru-RU" sz="2900" b="1" u="sng" dirty="0">
                <a:hlinkClick r:id="rId4"/>
              </a:rPr>
              <a:t>.</a:t>
            </a:r>
            <a:r>
              <a:rPr lang="en-US" sz="2900" b="1" u="sng" dirty="0" err="1">
                <a:hlinkClick r:id="rId4"/>
              </a:rPr>
              <a:t>ru</a:t>
            </a:r>
            <a:endParaRPr lang="ru-RU" sz="2900" dirty="0"/>
          </a:p>
          <a:p>
            <a:pPr lvl="2" algn="just"/>
            <a:r>
              <a:rPr lang="ru-RU" sz="2900" b="1" dirty="0"/>
              <a:t>Четвертый этап</a:t>
            </a:r>
            <a:r>
              <a:rPr lang="ru-RU" sz="2900" dirty="0"/>
              <a:t> является очным, включает церемонию награждения победителей и призеров конкурса, которая проводится на Всероссийском Форуме ФУМО СПО.</a:t>
            </a:r>
          </a:p>
          <a:p>
            <a:endParaRPr lang="ru-RU" sz="25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C8F9963-8A86-4070-A644-63961F79D6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Первичная экспертиза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E3E9E2B-099C-4C16-A366-43D92B9D75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58462" y="1081454"/>
            <a:ext cx="7218484" cy="5095509"/>
          </a:xfrm>
        </p:spPr>
        <p:txBody>
          <a:bodyPr>
            <a:normAutofit fontScale="70000" lnSpcReduction="20000"/>
          </a:bodyPr>
          <a:lstStyle/>
          <a:p>
            <a:r>
              <a:rPr lang="ru-RU" b="1" u="sng" dirty="0"/>
              <a:t>Первичная экспертиза</a:t>
            </a:r>
            <a:r>
              <a:rPr lang="ru-RU" b="1" dirty="0"/>
              <a:t> </a:t>
            </a:r>
            <a:r>
              <a:rPr lang="ru-RU" dirty="0"/>
              <a:t>конкурсных работ проводится экспертными группами ФУМО СПО по следующим критериям </a:t>
            </a:r>
          </a:p>
          <a:p>
            <a:r>
              <a:rPr lang="ru-RU" dirty="0"/>
              <a:t>- полнота представленных материалов (наличие заявки, конкурсной работы, презентационных материалов);</a:t>
            </a:r>
          </a:p>
          <a:p>
            <a:r>
              <a:rPr lang="ru-RU" dirty="0"/>
              <a:t>- соответствие оформления конкурсной работы заданным требованиям;</a:t>
            </a:r>
          </a:p>
          <a:p>
            <a:r>
              <a:rPr lang="ru-RU" dirty="0"/>
              <a:t>- соответствие оформления презентации заданным требованиям;</a:t>
            </a:r>
          </a:p>
          <a:p>
            <a:r>
              <a:rPr lang="ru-RU" dirty="0"/>
              <a:t>- наличие описания новизны представленной работы;</a:t>
            </a:r>
          </a:p>
          <a:p>
            <a:r>
              <a:rPr lang="ru-RU" dirty="0"/>
              <a:t>- наличие описания актуальности для системы среднего профессионального образования;</a:t>
            </a:r>
          </a:p>
          <a:p>
            <a:r>
              <a:rPr lang="ru-RU" dirty="0"/>
              <a:t>- соотнесение работы с нормативно-правовыми актам системы среднего профессионального образования;</a:t>
            </a:r>
          </a:p>
          <a:p>
            <a:r>
              <a:rPr lang="ru-RU" dirty="0"/>
              <a:t>- соответствие работы целям, задачам конкурса и выбранной номинации;</a:t>
            </a:r>
          </a:p>
          <a:p>
            <a:r>
              <a:rPr lang="ru-RU" dirty="0"/>
              <a:t>- степень практической значимости разработки;</a:t>
            </a:r>
          </a:p>
          <a:p>
            <a:r>
              <a:rPr lang="ru-RU" dirty="0"/>
              <a:t>- степень значимости для ФУМО СПО по укрупненной группе профессий, специальностей.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811869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0EFA1E9-AA59-4055-A1AC-A45215FFF3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Содержательная экспертиза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C29EB40-B790-4329-803B-E076CD81FD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35369" y="931985"/>
            <a:ext cx="7139354" cy="5244978"/>
          </a:xfrm>
        </p:spPr>
        <p:txBody>
          <a:bodyPr>
            <a:normAutofit fontScale="62500" lnSpcReduction="20000"/>
          </a:bodyPr>
          <a:lstStyle/>
          <a:p>
            <a:r>
              <a:rPr lang="ru-RU" b="1" u="sng" dirty="0"/>
              <a:t>Содержательная экспертиза</a:t>
            </a:r>
            <a:r>
              <a:rPr lang="ru-RU" dirty="0"/>
              <a:t> проводится представителями Экспертного совета Конкурса по следующим критериям (экспертные листы):</a:t>
            </a:r>
          </a:p>
          <a:p>
            <a:r>
              <a:rPr lang="ru-RU" dirty="0"/>
              <a:t>- обоснованность актуальности конкурсной работы;</a:t>
            </a:r>
          </a:p>
          <a:p>
            <a:r>
              <a:rPr lang="ru-RU" dirty="0"/>
              <a:t>- обоснованность новизны конкурсной работы;</a:t>
            </a:r>
          </a:p>
          <a:p>
            <a:r>
              <a:rPr lang="ru-RU" dirty="0"/>
              <a:t>- наличие соотнесения содержания материалов нормативно-правовым документам системы СПО России;</a:t>
            </a:r>
          </a:p>
          <a:p>
            <a:r>
              <a:rPr lang="ru-RU" dirty="0"/>
              <a:t>- полнота раскрытия тематики работы;</a:t>
            </a:r>
          </a:p>
          <a:p>
            <a:r>
              <a:rPr lang="ru-RU" dirty="0"/>
              <a:t>- направленность на подготовку современных специалистов, отвечающих передовым технологиям отраслей экономики и международным стандартам;</a:t>
            </a:r>
          </a:p>
          <a:p>
            <a:r>
              <a:rPr lang="ru-RU" dirty="0"/>
              <a:t>- информационное, методическое и материально-техническое обеспечение материалов; </a:t>
            </a:r>
          </a:p>
          <a:p>
            <a:r>
              <a:rPr lang="ru-RU" dirty="0"/>
              <a:t>- возможность внедрения работы в образовательных организациях системы среднего профессионального образования;</a:t>
            </a:r>
          </a:p>
          <a:p>
            <a:r>
              <a:rPr lang="ru-RU" dirty="0"/>
              <a:t>- широта внедрения работы в систему профессионального образования;</a:t>
            </a:r>
          </a:p>
          <a:p>
            <a:r>
              <a:rPr lang="ru-RU" dirty="0"/>
              <a:t>- степень апробации работы;</a:t>
            </a:r>
          </a:p>
          <a:p>
            <a:r>
              <a:rPr lang="ru-RU" dirty="0"/>
              <a:t>- полнота и убедительность презентационных материалов.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761518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398E187-3721-4E73-B546-534F49868C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5459" y="307732"/>
            <a:ext cx="7839635" cy="1337732"/>
          </a:xfrm>
        </p:spPr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Материалы предоставляемые на конкурс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C6F6356-631F-4326-96EC-E021E40837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62808" y="2057399"/>
            <a:ext cx="7152542" cy="4119563"/>
          </a:xfrm>
        </p:spPr>
        <p:txBody>
          <a:bodyPr/>
          <a:lstStyle/>
          <a:p>
            <a:r>
              <a:rPr lang="ru-RU" dirty="0"/>
              <a:t>Заявка на участие в конкурсе</a:t>
            </a:r>
          </a:p>
          <a:p>
            <a:r>
              <a:rPr lang="ru-RU" dirty="0"/>
              <a:t>Разрешение на обработку персональных данных от вех авторов</a:t>
            </a:r>
          </a:p>
          <a:p>
            <a:r>
              <a:rPr lang="ru-RU" dirty="0"/>
              <a:t>Конкурсная работа (описание практики); </a:t>
            </a:r>
          </a:p>
          <a:p>
            <a:r>
              <a:rPr lang="ru-RU" dirty="0"/>
              <a:t>Презентация конкурсной работы.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68473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673</TotalTime>
  <Words>1099</Words>
  <Application>Microsoft Office PowerPoint</Application>
  <PresentationFormat>Экран (4:3)</PresentationFormat>
  <Paragraphs>189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Times New Roman</vt:lpstr>
      <vt:lpstr>Office Theme</vt:lpstr>
      <vt:lpstr>КОНКУРС  «ЛУЧШИЕ ПРАКТИКИ МЕТОДИЧЕСКИХ РАЗРАБОТОК 2017 ДЛЯ СИСТЕМЫ СРЕДНЕГО ПРОФЕССИОНАЛЬНОГО ОБРАЗОВАНИЯ»</vt:lpstr>
      <vt:lpstr>ОБЩИЕ ПОЛОЖЕНИЯ</vt:lpstr>
      <vt:lpstr>ЦЕЛЬ ПРОВЕДЕНИЯ</vt:lpstr>
      <vt:lpstr>ЗАДАЧИ</vt:lpstr>
      <vt:lpstr>Номинации</vt:lpstr>
      <vt:lpstr>Процедура конкурса</vt:lpstr>
      <vt:lpstr>Первичная экспертиза</vt:lpstr>
      <vt:lpstr>Содержательная экспертиза</vt:lpstr>
      <vt:lpstr>Материалы предоставляемые на конкурс</vt:lpstr>
      <vt:lpstr>ЗАЯВКА НА УЧАСТИЕ В КОНКУРС</vt:lpstr>
      <vt:lpstr>Требования к конкурсным материалам</vt:lpstr>
      <vt:lpstr>Примерная структура конкурсной работы</vt:lpstr>
      <vt:lpstr>Требования к презентации</vt:lpstr>
      <vt:lpstr>Оргкомитет конкурса</vt:lpstr>
      <vt:lpstr>Порядок участия в конкурсе</vt:lpstr>
      <vt:lpstr>Презентация PowerPoint</vt:lpstr>
    </vt:vector>
  </TitlesOfParts>
  <Company>PJSC "New Engineering Technologies"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Markasian, Pavel (KIEVH)</dc:creator>
  <cp:lastModifiedBy>Елена Царькова</cp:lastModifiedBy>
  <cp:revision>86</cp:revision>
  <dcterms:created xsi:type="dcterms:W3CDTF">2016-11-18T14:12:19Z</dcterms:created>
  <dcterms:modified xsi:type="dcterms:W3CDTF">2017-08-28T22:24:45Z</dcterms:modified>
</cp:coreProperties>
</file>